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2" embedTrueTypeFonts="1" autoCompressPictures="0">
  <p:sldMasterIdLst>
    <p:sldMasterId id="2147483695" r:id="rId1"/>
    <p:sldMasterId id="2147483697" r:id="rId2"/>
    <p:sldMasterId id="2147483683" r:id="rId3"/>
  </p:sldMasterIdLst>
  <p:notesMasterIdLst>
    <p:notesMasterId r:id="rId24"/>
  </p:notesMasterIdLst>
  <p:handoutMasterIdLst>
    <p:handoutMasterId r:id="rId25"/>
  </p:handoutMasterIdLst>
  <p:sldIdLst>
    <p:sldId id="307" r:id="rId4"/>
    <p:sldId id="280" r:id="rId5"/>
    <p:sldId id="322" r:id="rId6"/>
    <p:sldId id="279" r:id="rId7"/>
    <p:sldId id="323" r:id="rId8"/>
    <p:sldId id="257" r:id="rId9"/>
    <p:sldId id="328" r:id="rId10"/>
    <p:sldId id="324" r:id="rId11"/>
    <p:sldId id="309" r:id="rId12"/>
    <p:sldId id="311" r:id="rId13"/>
    <p:sldId id="313" r:id="rId14"/>
    <p:sldId id="325" r:id="rId15"/>
    <p:sldId id="312" r:id="rId16"/>
    <p:sldId id="317" r:id="rId17"/>
    <p:sldId id="326" r:id="rId18"/>
    <p:sldId id="319" r:id="rId19"/>
    <p:sldId id="320" r:id="rId20"/>
    <p:sldId id="327" r:id="rId21"/>
    <p:sldId id="269" r:id="rId22"/>
    <p:sldId id="298" r:id="rId23"/>
  </p:sldIdLst>
  <p:sldSz cx="12192000" cy="6858000"/>
  <p:notesSz cx="6858000" cy="9144000"/>
  <p:embeddedFontLst>
    <p:embeddedFont>
      <p:font typeface="Calibri" panose="020F0502020204030204" pitchFamily="34" charset="0"/>
      <p:regular r:id="rId26"/>
      <p:bold r:id="rId27"/>
      <p:italic r:id="rId28"/>
      <p:boldItalic r:id="rId29"/>
    </p:embeddedFont>
    <p:embeddedFont>
      <p:font typeface="Cambria Math" panose="02040503050406030204" pitchFamily="18" charset="0"/>
      <p:regular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  <p:embeddedFont>
      <p:font typeface="Roboto Slab" pitchFamily="2" charset="0"/>
      <p:regular r:id="rId35"/>
      <p:bold r:id="rId3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B3A369"/>
    <a:srgbClr val="DCCC6A"/>
    <a:srgbClr val="004376"/>
    <a:srgbClr val="54585A"/>
    <a:srgbClr val="FFCC00"/>
    <a:srgbClr val="F9F6E5"/>
    <a:srgbClr val="FF640F"/>
    <a:srgbClr val="6D6137"/>
    <a:srgbClr val="0030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572" autoAdjust="0"/>
    <p:restoredTop sz="88546"/>
  </p:normalViewPr>
  <p:slideViewPr>
    <p:cSldViewPr snapToGrid="0" snapToObjects="1">
      <p:cViewPr varScale="1">
        <p:scale>
          <a:sx n="112" d="100"/>
          <a:sy n="112" d="100"/>
        </p:scale>
        <p:origin x="896" y="176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312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1.fntdata"/><Relationship Id="rId39" Type="http://schemas.openxmlformats.org/officeDocument/2006/relationships/theme" Target="theme/theme1.xml"/><Relationship Id="rId21" Type="http://schemas.openxmlformats.org/officeDocument/2006/relationships/slide" Target="slides/slide18.xml"/><Relationship Id="rId34" Type="http://schemas.openxmlformats.org/officeDocument/2006/relationships/font" Target="fonts/font9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CA6E295-2078-3A4C-9B3B-128821A974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603100D-CACA-0F41-B537-339726C6A50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77CCEE-F6A5-9F4C-8CE3-50501077053A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18C585-FF88-2E4D-AADE-9C9529D2F7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F8045-3A37-824A-8710-57C502BDEFA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57D50-C692-A448-91EE-4B0FAD320C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939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890FB0-7803-314F-9BE0-3772887DCBDE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A5D7CC-4584-7D4D-9AC5-26861B0A27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437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Fraus</a:t>
            </a:r>
            <a:r>
              <a:rPr lang="en-US" dirty="0"/>
              <a:t> detection</a:t>
            </a:r>
          </a:p>
          <a:p>
            <a:r>
              <a:rPr lang="en-US" dirty="0"/>
              <a:t>Consider two layer multilayer network, first layer shows the friendship between people and the second layer shows the </a:t>
            </a:r>
            <a:r>
              <a:rPr lang="en-US" dirty="0" err="1"/>
              <a:t>finansial</a:t>
            </a:r>
            <a:r>
              <a:rPr lang="en-US" dirty="0"/>
              <a:t> transaction between them. And we want to see if any weird or unusual change in the interaction between people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762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2388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Theta is a </a:t>
            </a:r>
            <a:r>
              <a:rPr lang="en-US" dirty="0" err="1"/>
              <a:t>func</a:t>
            </a:r>
            <a:r>
              <a:rPr lang="en-US" dirty="0"/>
              <a:t> of linear combination of features and their </a:t>
            </a:r>
            <a:r>
              <a:rPr lang="en-US" dirty="0" err="1"/>
              <a:t>coefs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5491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64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sensitive our method is to different amount of changes!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A5D7CC-4584-7D4D-9AC5-26861B0A276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0724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141905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310077-12D2-2D4D-8F51-D9CB6B044F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1" y="1235113"/>
            <a:ext cx="561763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0DF7D1-4D77-4C46-B579-F5861C745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81001" y="2078658"/>
            <a:ext cx="5617633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19A1FD-16BD-7B41-8D0F-269780D1BB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35113"/>
            <a:ext cx="563880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BAF2E0-F5E8-3946-89DE-62BFD441B2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078658"/>
            <a:ext cx="5638800" cy="336247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1620F1-D482-0342-882D-FAE7472862FF}" type="datetime1">
              <a:rPr lang="en-US" smtClean="0"/>
              <a:t>10/17/23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04609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alle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F5BD322-BC93-4244-92C5-7651A797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C9C44-CF2A-CF4C-91B9-5F3D3D5DEB14}" type="datetime1">
              <a:rPr lang="en-US" smtClean="0"/>
              <a:t>10/17/23</a:t>
            </a:fld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03D151B-D611-8446-9323-A31F430886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419FCA3D-219A-9547-A7A7-4EB9BE7DD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EB05746-5DE4-07B1-5611-4EEBAF38DE1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100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03F001E6-D6D1-A396-EE07-7790621213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771394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02BD7855-1EA6-1102-5122-4BF617ED2DC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178140" y="142540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3DB0072-B1E4-2B67-CD64-AFD0CADC50A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81000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12EFAB6-9D79-46A4-1400-FA689BD183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71394" y="3772092"/>
            <a:ext cx="3074469" cy="2081855"/>
          </a:xfrm>
        </p:spPr>
        <p:txBody>
          <a:bodyPr/>
          <a:lstStyle/>
          <a:p>
            <a:endParaRPr lang="en-US"/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F8E2A34E-676C-226E-E8A6-42635E9CC189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178140" y="3772092"/>
            <a:ext cx="3074469" cy="2081855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6415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07AE419-AE08-F348-87A6-E9445B339E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07E5C9-D859-D540-A0B5-D957AF3C56A7}" type="datetime1">
              <a:rPr lang="en-US" smtClean="0"/>
              <a:t>10/17/23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30AFCF-7504-9244-8529-F384A6BD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5014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EC417-39B3-8947-8902-0153B5002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90FAD0-D969-274E-8AC0-FC5A894FB3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2338" y="457201"/>
            <a:ext cx="7168663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05FBC2C-9388-6049-AEF3-C1606676A7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49"/>
            <a:ext cx="3932767" cy="359413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EA470E-5CA9-A545-B98E-1EFAA05E8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230DCF-4C9F-5148-9F46-8FC031F374E9}" type="datetime1">
              <a:rPr lang="en-US" smtClean="0"/>
              <a:t>10/17/23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F5A757-8D62-3444-9BDB-1CB584B73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491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8E57A-36CB-814D-B1A5-9012A244B5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457200"/>
            <a:ext cx="393276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3259A3-587A-6D4A-AEF8-E4225996F7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14203" y="457201"/>
            <a:ext cx="7196798" cy="498393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AC1918-55BE-A644-8FDC-9E18F9A994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1001" y="2274850"/>
            <a:ext cx="3932767" cy="316628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9DD8F2-DDA7-354F-9FEA-A07E773A64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6F82FE-EEFF-1645-A970-44AF5632BCA9}" type="datetime1">
              <a:rPr lang="en-US" smtClean="0"/>
              <a:t>10/17/23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3F2438-4A98-5A4C-9057-FC3F0CBCD5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504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7AD69-3205-BCCD-4E2D-E72B1D3B1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E0D675-7591-9D83-10A1-2FEED6577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10CAD5-F09B-B145-9F28-FCE893F9085B}" type="datetime1">
              <a:rPr lang="en-US" smtClean="0"/>
              <a:t>10/17/23</a:t>
            </a:fld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C7773C-2F41-C6E1-AAB5-9601AB5720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A169B0B5-D05E-C4AE-458A-3F4627989B43}"/>
              </a:ext>
            </a:extLst>
          </p:cNvPr>
          <p:cNvSpPr>
            <a:spLocks noGrp="1"/>
          </p:cNvSpPr>
          <p:nvPr>
            <p:ph type="chart" sz="quarter" idx="12"/>
          </p:nvPr>
        </p:nvSpPr>
        <p:spPr>
          <a:xfrm>
            <a:off x="381000" y="1435100"/>
            <a:ext cx="7510463" cy="4572000"/>
          </a:xfrm>
        </p:spPr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AA2623B-F27F-1862-1049-4ADBDCD7601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16888" y="1435100"/>
            <a:ext cx="3694112" cy="34178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82337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Full Photo">
    <p:bg>
      <p:bgPr>
        <a:blipFill dpi="0" rotWithShape="1">
          <a:blip r:embed="rId2">
            <a:lum/>
          </a:blip>
          <a:srcRect/>
          <a:stretch>
            <a:fillRect t="-11000" b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Placeholder 10">
            <a:extLst>
              <a:ext uri="{FF2B5EF4-FFF2-40B4-BE49-F238E27FC236}">
                <a16:creationId xmlns:a16="http://schemas.microsoft.com/office/drawing/2014/main" id="{03435116-8EC1-A548-452A-A5744ECD0F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BE800B03-ECF5-F0B1-7514-4FC09CECE7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A14450-E163-A0FB-AE33-14F2CE668DE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73770"/>
          <a:stretch/>
        </p:blipFill>
        <p:spPr>
          <a:xfrm>
            <a:off x="1" y="5059179"/>
            <a:ext cx="12191999" cy="1798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301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- Wre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Placeholder 10">
            <a:extLst>
              <a:ext uri="{FF2B5EF4-FFF2-40B4-BE49-F238E27FC236}">
                <a16:creationId xmlns:a16="http://schemas.microsoft.com/office/drawing/2014/main" id="{877FD755-E0C4-6855-6104-473A50AFA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899459AD-2E3D-84AE-9D0B-4E11607C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767391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Pla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5FCBB805-91EF-D0F1-B5CA-BCA3290EA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13725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Kendeda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28D4045A-E327-4892-6A89-6CBE5583D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667975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Tech Tow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6B75A76D-59A5-A55D-8427-D3105607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81624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s - Wrec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0">
            <a:extLst>
              <a:ext uri="{FF2B5EF4-FFF2-40B4-BE49-F238E27FC236}">
                <a16:creationId xmlns:a16="http://schemas.microsoft.com/office/drawing/2014/main" id="{E3126A54-2183-1E0F-7A09-1B69C88EFB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806866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BFBEFA-1B24-BD40-967B-224093822B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128C1E-32D8-CF48-A92C-E6AC112D0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97EF0-7C76-AD40-A28E-5464426EC96A}" type="datetime1">
              <a:rPr lang="en-US" smtClean="0"/>
              <a:t>10/17/23</a:t>
            </a:fld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2FBA1A-F7CC-514B-BEB5-104BA2E09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D1CD0E1A-EFF5-9943-8AA6-521A2B23E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715059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6B768D-628B-BB40-BEE5-32E27182F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DA323E-BF1A-8C44-9650-0F8A4E12D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9048" y="1215483"/>
            <a:ext cx="5615353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EEF26-478D-684B-BFF1-D8FD9BE7D5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97600" y="1215483"/>
            <a:ext cx="5613400" cy="42256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ABF72E-E074-E741-8514-3417AC9D8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8C836F-9619-DA4B-9692-B66C662D6233}" type="datetime1">
              <a:rPr lang="en-US" smtClean="0"/>
              <a:t>10/17/23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44C3EF-E136-164D-954C-112EADD9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2988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jp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81C16630-5558-9114-4463-47E138DB6255}"/>
              </a:ext>
            </a:extLst>
          </p:cNvPr>
          <p:cNvSpPr txBox="1">
            <a:spLocks/>
          </p:cNvSpPr>
          <p:nvPr userDrawn="1"/>
        </p:nvSpPr>
        <p:spPr>
          <a:xfrm>
            <a:off x="2447108" y="1680753"/>
            <a:ext cx="8682445" cy="2760617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l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11" name="Title Placeholder 10">
            <a:extLst>
              <a:ext uri="{FF2B5EF4-FFF2-40B4-BE49-F238E27FC236}">
                <a16:creationId xmlns:a16="http://schemas.microsoft.com/office/drawing/2014/main" id="{3552819F-CE1E-70EB-07B5-3B61D2578A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7108" y="1846217"/>
            <a:ext cx="8906692" cy="25951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CBD913C0-CC86-E0C0-B503-69104064EC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47108" y="4441370"/>
            <a:ext cx="8906692" cy="6259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36126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707" r:id="rId2"/>
    <p:sldLayoutId id="2147483706" r:id="rId3"/>
  </p:sldLayoutIdLst>
  <p:hf hdr="0" ftr="0" dt="0"/>
  <p:txStyles>
    <p:titleStyle>
      <a:lvl1pPr algn="l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0" indent="0" algn="l" defTabSz="342900" rtl="0" eaLnBrk="1" latinLnBrk="0" hangingPunct="1">
        <a:spcBef>
          <a:spcPct val="20000"/>
        </a:spcBef>
        <a:buFont typeface="Arial"/>
        <a:buNone/>
        <a:defRPr sz="1800" kern="1200">
          <a:solidFill>
            <a:srgbClr val="B3A369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555A20D-930F-A185-C845-C95F4365004A}"/>
              </a:ext>
            </a:extLst>
          </p:cNvPr>
          <p:cNvSpPr txBox="1">
            <a:spLocks/>
          </p:cNvSpPr>
          <p:nvPr userDrawn="1"/>
        </p:nvSpPr>
        <p:spPr>
          <a:xfrm>
            <a:off x="1746069" y="2137954"/>
            <a:ext cx="8699862" cy="2582091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ctr" defTabSz="3429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b="1" i="0" kern="1200" cap="none" spc="0" baseline="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4" name="Title Placeholder 10">
            <a:extLst>
              <a:ext uri="{FF2B5EF4-FFF2-40B4-BE49-F238E27FC236}">
                <a16:creationId xmlns:a16="http://schemas.microsoft.com/office/drawing/2014/main" id="{C83A85DD-FCD4-4A59-0F3C-B8F9FA0308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948985"/>
            <a:ext cx="8906692" cy="2960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</a:t>
            </a:r>
            <a:br>
              <a:rPr lang="en-US" dirty="0"/>
            </a:br>
            <a:r>
              <a:rPr lang="en-US" dirty="0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65836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</p:sldLayoutIdLst>
  <p:hf hdr="0" ftr="0" dt="0"/>
  <p:txStyles>
    <p:titleStyle>
      <a:lvl1pPr algn="ctr" defTabSz="342900" rtl="0" eaLnBrk="1" latinLnBrk="0" hangingPunct="1">
        <a:spcBef>
          <a:spcPct val="0"/>
        </a:spcBef>
        <a:buNone/>
        <a:defRPr sz="6000" b="1" i="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0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6794E2-0939-7444-A82A-8BD5C7FA1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200722"/>
            <a:ext cx="11430000" cy="10147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616A5F8-57A3-204B-9489-10B6EA0973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1000" y="1215485"/>
            <a:ext cx="11429999" cy="42256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2C088-FD5F-6E47-B5E9-B42B8CA51A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408329" y="6182540"/>
            <a:ext cx="15466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3D5C627B-A2AD-564A-B0A9-B9BC700F7F4F}" type="datetime1">
              <a:rPr lang="en-US" smtClean="0"/>
              <a:t>10/17/23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9F842A-A21A-C542-88CC-30F0DD78DA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381000" y="6182540"/>
            <a:ext cx="9165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AE678206-0642-9F48-9727-6B519CB285FA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0328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7" r:id="rId2"/>
    <p:sldLayoutId id="2147483688" r:id="rId3"/>
    <p:sldLayoutId id="2147483693" r:id="rId4"/>
    <p:sldLayoutId id="2147483690" r:id="rId5"/>
    <p:sldLayoutId id="2147483691" r:id="rId6"/>
    <p:sldLayoutId id="2147483692" r:id="rId7"/>
    <p:sldLayoutId id="2147483694" r:id="rId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i="0" kern="1200" baseline="0">
          <a:solidFill>
            <a:srgbClr val="A7934B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100" b="0" kern="1200">
          <a:solidFill>
            <a:srgbClr val="003057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0.png"/><Relationship Id="rId5" Type="http://schemas.openxmlformats.org/officeDocument/2006/relationships/image" Target="../media/image27.png"/><Relationship Id="rId4" Type="http://schemas.openxmlformats.org/officeDocument/2006/relationships/image" Target="../media/image24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6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FACC4-8BA4-D145-6D28-7181D4BBF8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1856" y="1602868"/>
            <a:ext cx="9277860" cy="2595153"/>
          </a:xfrm>
        </p:spPr>
        <p:txBody>
          <a:bodyPr>
            <a:noAutofit/>
          </a:bodyPr>
          <a:lstStyle/>
          <a:p>
            <a:r>
              <a:rPr lang="en-US" sz="3200" b="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Anomaly Detection in Temporal Multilayer Networks using GLMs and Tensor Decomposition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E02467-1D6D-30DE-402A-35783DB9D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591" y="3934133"/>
            <a:ext cx="6990734" cy="2219631"/>
          </a:xfrm>
        </p:spPr>
        <p:txBody>
          <a:bodyPr>
            <a:normAutofit fontScale="62500" lnSpcReduction="20000"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ct val="550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 charset="0"/>
                <a:cs typeface="Times New Roman" panose="02020603050405020304" pitchFamily="18" charset="0"/>
              </a:rPr>
              <a:t>Mahya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 charset="0"/>
                <a:cs typeface="Times New Roman" panose="02020603050405020304" pitchFamily="18" charset="0"/>
              </a:rPr>
              <a:t> </a:t>
            </a:r>
            <a:r>
              <a:rPr kumimoji="0" lang="en-US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 charset="0"/>
                <a:cs typeface="Times New Roman" panose="02020603050405020304" pitchFamily="18" charset="0"/>
              </a:rPr>
              <a:t>Qorbani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 charset="0"/>
                <a:cs typeface="Times New Roman" panose="02020603050405020304" pitchFamily="18" charset="0"/>
              </a:rPr>
              <a:t>,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 charset="0"/>
                <a:cs typeface="Times New Roman" panose="02020603050405020304" pitchFamily="18" charset="0"/>
              </a:rPr>
              <a:t> </a:t>
            </a:r>
            <a:r>
              <a:rPr kumimoji="0" lang="es-CL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 charset="0"/>
                <a:cs typeface="Times New Roman" panose="02020603050405020304" pitchFamily="18" charset="0"/>
              </a:rPr>
              <a:t>Kamran</a:t>
            </a:r>
            <a:r>
              <a:rPr kumimoji="0" lang="es-CL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 charset="0"/>
                <a:cs typeface="Times New Roman" panose="02020603050405020304" pitchFamily="18" charset="0"/>
              </a:rPr>
              <a:t> </a:t>
            </a:r>
            <a:r>
              <a:rPr kumimoji="0" lang="es-CL" altLang="zh-CN" sz="32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Arial" charset="0"/>
                <a:cs typeface="Times New Roman" panose="02020603050405020304" pitchFamily="18" charset="0"/>
              </a:rPr>
              <a:t>Paynabar</a:t>
            </a:r>
            <a:endParaRPr kumimoji="0" lang="en-US" altLang="zh-CN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Arial" charset="0"/>
              <a:cs typeface="Times New Roman" panose="02020603050405020304" pitchFamily="18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75000"/>
              <a:buFontTx/>
              <a:buNone/>
              <a:tabLst/>
              <a:defRPr/>
            </a:pPr>
            <a:r>
              <a:rPr kumimoji="0" lang="en-US" altLang="zh-CN" sz="2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H. Milton Stewart School of Industrial and Systems Engineering </a:t>
            </a:r>
          </a:p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75000"/>
              <a:buFontTx/>
              <a:buNone/>
              <a:tabLst/>
              <a:defRPr/>
            </a:pPr>
            <a:r>
              <a:rPr kumimoji="0" lang="en-US" sz="2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Georgia Institute of Technology</a:t>
            </a:r>
          </a:p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75000"/>
              <a:buFontTx/>
              <a:buNone/>
              <a:tabLst/>
              <a:defRPr/>
            </a:pPr>
            <a:endParaRPr kumimoji="0" lang="en-US" sz="2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INFORMS Annual Meeting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9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Phoenix</a:t>
            </a: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9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marR="0" lvl="0" indent="0" algn="ctr" defTabSz="4572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600"/>
              </a:spcAft>
              <a:buClr>
                <a:prstClr val="black"/>
              </a:buClr>
              <a:buSzPct val="75000"/>
              <a:buFontTx/>
              <a:buNone/>
              <a:tabLst/>
              <a:defRPr/>
            </a:pPr>
            <a:r>
              <a:rPr kumimoji="0" lang="en-US" altLang="zh-CN" sz="2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October 17</a:t>
            </a:r>
            <a:r>
              <a:rPr kumimoji="0" lang="en-US" sz="2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 20</a:t>
            </a:r>
            <a:r>
              <a:rPr kumimoji="0" lang="en-US" altLang="zh-CN" sz="2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23</a:t>
            </a:r>
            <a:endParaRPr kumimoji="0" lang="en-US" sz="2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14AB878-91DE-CF4D-C772-B961B3BCD67B}"/>
              </a:ext>
            </a:extLst>
          </p:cNvPr>
          <p:cNvCxnSpPr>
            <a:cxnSpLocks/>
          </p:cNvCxnSpPr>
          <p:nvPr/>
        </p:nvCxnSpPr>
        <p:spPr>
          <a:xfrm>
            <a:off x="2893255" y="3654295"/>
            <a:ext cx="7997416" cy="0"/>
          </a:xfrm>
          <a:prstGeom prst="line">
            <a:avLst/>
          </a:prstGeom>
          <a:ln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558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22981407-FB3B-B42C-3382-09A7F15EA9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301" y="283686"/>
                <a:ext cx="6974758" cy="701096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600" b="1" i="0" kern="1200" baseline="0">
                    <a:solidFill>
                      <a:srgbClr val="A7934B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>
                        <a:solidFill>
                          <a:srgbClr val="00095B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𝛽</m:t>
                    </m:r>
                    <m:r>
                      <a:rPr lang="en-US" b="1" i="0" smtClean="0">
                        <a:solidFill>
                          <a:srgbClr val="00095B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95B"/>
                    </a:solidFill>
                    <a:latin typeface="+mj-lt"/>
                    <a:cs typeface="Arial" panose="020B0604020202020204" pitchFamily="34" charset="0"/>
                  </a:rPr>
                  <a:t>Estimation </a:t>
                </a: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22981407-FB3B-B42C-3382-09A7F15EA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1" y="283686"/>
                <a:ext cx="6974758" cy="701096"/>
              </a:xfrm>
              <a:prstGeom prst="rect">
                <a:avLst/>
              </a:prstGeom>
              <a:blipFill>
                <a:blip r:embed="rId2"/>
                <a:stretch>
                  <a:fillRect l="-1636" t="-19643" b="-16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C096B37-7373-30F6-1C61-5695D3D8B6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679" y="3309792"/>
            <a:ext cx="4161537" cy="511551"/>
          </a:xfrm>
          <a:prstGeom prst="rect">
            <a:avLst/>
          </a:prstGeom>
        </p:spPr>
      </p:pic>
      <p:pic>
        <p:nvPicPr>
          <p:cNvPr id="12" name="Picture 11" descr="A black and white text&#10;&#10;Description automatically generated with medium confidence">
            <a:extLst>
              <a:ext uri="{FF2B5EF4-FFF2-40B4-BE49-F238E27FC236}">
                <a16:creationId xmlns:a16="http://schemas.microsoft.com/office/drawing/2014/main" id="{CA35A250-18DC-BF24-94D4-C351EED901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363"/>
          <a:stretch/>
        </p:blipFill>
        <p:spPr>
          <a:xfrm>
            <a:off x="5419808" y="2658227"/>
            <a:ext cx="1638300" cy="177330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5F8BF9-A089-352B-466F-39305AEBB3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3005" y="5048346"/>
            <a:ext cx="9209059" cy="749739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51F748C-BF4D-27E6-31A3-8836C20BEDCA}"/>
              </a:ext>
            </a:extLst>
          </p:cNvPr>
          <p:cNvSpPr txBox="1">
            <a:spLocks/>
          </p:cNvSpPr>
          <p:nvPr/>
        </p:nvSpPr>
        <p:spPr>
          <a:xfrm>
            <a:off x="580084" y="4405174"/>
            <a:ext cx="10849916" cy="52166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Hence, the log likelihood function can be optimized by block coordinate descent</a:t>
            </a:r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8292BEE2-D94C-71AC-8772-473F14BB4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11</a:t>
            </a:fld>
            <a:endParaRPr lang="en-US"/>
          </a:p>
        </p:txBody>
      </p:sp>
      <p:pic>
        <p:nvPicPr>
          <p:cNvPr id="2" name="Picture 1" descr="A mathematical equatio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C32D367A-2DA0-5DDA-7DA7-31AD221864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2713" r="9048"/>
          <a:stretch/>
        </p:blipFill>
        <p:spPr>
          <a:xfrm>
            <a:off x="825679" y="961469"/>
            <a:ext cx="1844300" cy="11186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69C90F-CBCC-0ED9-4223-49875D278C52}"/>
                  </a:ext>
                </a:extLst>
              </p:cNvPr>
              <p:cNvSpPr txBox="1"/>
              <p:nvPr/>
            </p:nvSpPr>
            <p:spPr>
              <a:xfrm>
                <a:off x="2956696" y="1147939"/>
                <a:ext cx="79824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𝐵𝑒𝑟𝑛𝑜𝑢𝑙𝑙𝑖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lit/>
                          </m:r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produces a realization of Bernoulli</a:t>
                </a:r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69C90F-CBCC-0ED9-4223-49875D278C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696" y="1147939"/>
                <a:ext cx="7982465" cy="369332"/>
              </a:xfrm>
              <a:prstGeom prst="rect">
                <a:avLst/>
              </a:prstGeom>
              <a:blipFill>
                <a:blip r:embed="rId7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8CD973-CC3C-F275-C063-5F28741749FD}"/>
                  </a:ext>
                </a:extLst>
              </p:cNvPr>
              <p:cNvSpPr txBox="1"/>
              <p:nvPr/>
            </p:nvSpPr>
            <p:spPr>
              <a:xfrm>
                <a:off x="2956696" y="1517271"/>
                <a:ext cx="65645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</m:e>
                    </m:d>
                  </m:oMath>
                </a14:m>
                <a:r>
                  <a:rPr lang="en-US" dirty="0"/>
                  <a:t> </a:t>
                </a:r>
                <a:r>
                  <a:rPr lang="en-US" dirty="0">
                    <a:solidFill>
                      <a:srgbClr val="000000"/>
                    </a:solidFill>
                  </a:rPr>
                  <a:t>is the logit inverse function 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B8CD973-CC3C-F275-C063-5F28741749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6696" y="1517271"/>
                <a:ext cx="6564525" cy="369332"/>
              </a:xfrm>
              <a:prstGeom prst="rect">
                <a:avLst/>
              </a:prstGeom>
              <a:blipFill>
                <a:blip r:embed="rId8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3">
                <a:extLst>
                  <a:ext uri="{FF2B5EF4-FFF2-40B4-BE49-F238E27FC236}">
                    <a16:creationId xmlns:a16="http://schemas.microsoft.com/office/drawing/2014/main" id="{BFF362BA-66BE-65C7-FDCB-8D4931BAF6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300" y="2003999"/>
                <a:ext cx="9896732" cy="521663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1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20000"/>
                  </a:lnSpc>
                  <a:buFont typeface="Wingdings" pitchFamily="2" charset="2"/>
                  <a:buChar char="§"/>
                </a:pPr>
                <a:r>
                  <a:rPr lang="en-US" sz="2000" dirty="0">
                    <a:solidFill>
                      <a:srgbClr val="000000"/>
                    </a:solidFill>
                    <a:latin typeface="+mn-lt"/>
                  </a:rPr>
                  <a:t>To deal with high-dimensionality,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+mn-lt"/>
                  </a:rPr>
                  <a:t> is decomposed via Tucker decomposition  </a:t>
                </a:r>
              </a:p>
            </p:txBody>
          </p:sp>
        </mc:Choice>
        <mc:Fallback xmlns="">
          <p:sp>
            <p:nvSpPr>
              <p:cNvPr id="7" name="Text Placeholder 3">
                <a:extLst>
                  <a:ext uri="{FF2B5EF4-FFF2-40B4-BE49-F238E27FC236}">
                    <a16:creationId xmlns:a16="http://schemas.microsoft.com/office/drawing/2014/main" id="{BFF362BA-66BE-65C7-FDCB-8D4931BAF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" y="2003999"/>
                <a:ext cx="9896732" cy="521663"/>
              </a:xfrm>
              <a:prstGeom prst="rect">
                <a:avLst/>
              </a:prstGeom>
              <a:blipFill>
                <a:blip r:embed="rId9"/>
                <a:stretch>
                  <a:fillRect l="-384"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538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22981407-FB3B-B42C-3382-09A7F15EA9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301" y="283686"/>
                <a:ext cx="6974758" cy="701096"/>
              </a:xfrm>
              <a:prstGeom prst="rect">
                <a:avLst/>
              </a:prstGeom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600" b="1" i="0" kern="1200" baseline="0">
                    <a:solidFill>
                      <a:srgbClr val="A7934B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1pPr>
              </a:lstStyle>
              <a:p>
                <a14:m>
                  <m:oMath xmlns:m="http://schemas.openxmlformats.org/officeDocument/2006/math">
                    <m:r>
                      <a:rPr lang="en-US">
                        <a:solidFill>
                          <a:srgbClr val="00095B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𝛽</m:t>
                    </m:r>
                    <m:r>
                      <a:rPr lang="en-US" b="1" i="0" smtClean="0">
                        <a:solidFill>
                          <a:srgbClr val="00095B"/>
                        </a:solidFill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95B"/>
                    </a:solidFill>
                    <a:latin typeface="+mj-lt"/>
                    <a:cs typeface="Arial" panose="020B0604020202020204" pitchFamily="34" charset="0"/>
                  </a:rPr>
                  <a:t>Estimation </a:t>
                </a:r>
              </a:p>
            </p:txBody>
          </p:sp>
        </mc:Choice>
        <mc:Fallback xmlns="">
          <p:sp>
            <p:nvSpPr>
              <p:cNvPr id="3" name="Title 1">
                <a:extLst>
                  <a:ext uri="{FF2B5EF4-FFF2-40B4-BE49-F238E27FC236}">
                    <a16:creationId xmlns:a16="http://schemas.microsoft.com/office/drawing/2014/main" id="{22981407-FB3B-B42C-3382-09A7F15EA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1" y="283686"/>
                <a:ext cx="6974758" cy="701096"/>
              </a:xfrm>
              <a:prstGeom prst="rect">
                <a:avLst/>
              </a:prstGeom>
              <a:blipFill>
                <a:blip r:embed="rId2"/>
                <a:stretch>
                  <a:fillRect l="-1636" t="-19643" b="-160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325F8BF9-A089-352B-466F-39305AEBB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8221" y="1781579"/>
            <a:ext cx="9209059" cy="749739"/>
          </a:xfrm>
          <a:prstGeom prst="rect">
            <a:avLst/>
          </a:prstGeom>
        </p:spPr>
      </p:pic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351F748C-BF4D-27E6-31A3-8836C20BEDCA}"/>
              </a:ext>
            </a:extLst>
          </p:cNvPr>
          <p:cNvSpPr txBox="1">
            <a:spLocks/>
          </p:cNvSpPr>
          <p:nvPr/>
        </p:nvSpPr>
        <p:spPr>
          <a:xfrm>
            <a:off x="495301" y="1138407"/>
            <a:ext cx="5673212" cy="52166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Log likelihood function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 Placeholder 3">
                <a:extLst>
                  <a:ext uri="{FF2B5EF4-FFF2-40B4-BE49-F238E27FC236}">
                    <a16:creationId xmlns:a16="http://schemas.microsoft.com/office/drawing/2014/main" id="{E06EED09-8D9D-0AAA-9437-6262EF36B12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300" y="2544074"/>
                <a:ext cx="5831757" cy="959552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1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20000"/>
                  </a:lnSpc>
                  <a:buFont typeface="Wingdings" pitchFamily="2" charset="2"/>
                  <a:buChar char="§"/>
                </a:pPr>
                <a:r>
                  <a:rPr lang="en-US" sz="2000" dirty="0">
                    <a:solidFill>
                      <a:srgbClr val="000000"/>
                    </a:solidFill>
                    <a:latin typeface="+mn-lt"/>
                  </a:rPr>
                  <a:t>We use tucker decomposition of W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+mn-lt"/>
                  </a:rPr>
                  <a:t>. (1)</a:t>
                </a:r>
              </a:p>
            </p:txBody>
          </p:sp>
        </mc:Choice>
        <mc:Fallback xmlns="">
          <p:sp>
            <p:nvSpPr>
              <p:cNvPr id="2" name="Text Placeholder 3">
                <a:extLst>
                  <a:ext uri="{FF2B5EF4-FFF2-40B4-BE49-F238E27FC236}">
                    <a16:creationId xmlns:a16="http://schemas.microsoft.com/office/drawing/2014/main" id="{E06EED09-8D9D-0AAA-9437-6262EF36B1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0" y="2544074"/>
                <a:ext cx="5831757" cy="959552"/>
              </a:xfrm>
              <a:prstGeom prst="rect">
                <a:avLst/>
              </a:prstGeom>
              <a:blipFill>
                <a:blip r:embed="rId4"/>
                <a:stretch>
                  <a:fillRect l="-651" r="-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 descr="A black and white text&#10;&#10;Description automatically generated">
            <a:extLst>
              <a:ext uri="{FF2B5EF4-FFF2-40B4-BE49-F238E27FC236}">
                <a16:creationId xmlns:a16="http://schemas.microsoft.com/office/drawing/2014/main" id="{63DC758E-AD3C-87D7-2701-33524C10CB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19042" y="3516382"/>
            <a:ext cx="1966113" cy="38836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 Placeholder 3">
                <a:extLst>
                  <a:ext uri="{FF2B5EF4-FFF2-40B4-BE49-F238E27FC236}">
                    <a16:creationId xmlns:a16="http://schemas.microsoft.com/office/drawing/2014/main" id="{D6E77FE4-7762-5DB9-6D58-BADEB9F6F9C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95301" y="4041382"/>
                <a:ext cx="6089854" cy="959552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4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4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1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20000"/>
                  </a:lnSpc>
                  <a:buFont typeface="Wingdings" pitchFamily="2" charset="2"/>
                  <a:buChar char="§"/>
                </a:pPr>
                <a:r>
                  <a:rPr lang="en-US" sz="2000" dirty="0">
                    <a:solidFill>
                      <a:srgbClr val="000000"/>
                    </a:solidFill>
                    <a:latin typeface="+mn-lt"/>
                  </a:rPr>
                  <a:t>Block coordinate descent to estimate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+mn-lt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rgbClr val="000000"/>
                    </a:solidFill>
                    <a:latin typeface="+mn-lt"/>
                  </a:rPr>
                  <a:t>. </a:t>
                </a:r>
              </a:p>
            </p:txBody>
          </p:sp>
        </mc:Choice>
        <mc:Fallback xmlns="">
          <p:sp>
            <p:nvSpPr>
              <p:cNvPr id="7" name="Text Placeholder 3">
                <a:extLst>
                  <a:ext uri="{FF2B5EF4-FFF2-40B4-BE49-F238E27FC236}">
                    <a16:creationId xmlns:a16="http://schemas.microsoft.com/office/drawing/2014/main" id="{D6E77FE4-7762-5DB9-6D58-BADEB9F6F9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5301" y="4041382"/>
                <a:ext cx="6089854" cy="959552"/>
              </a:xfrm>
              <a:prstGeom prst="rect">
                <a:avLst/>
              </a:prstGeom>
              <a:blipFill>
                <a:blip r:embed="rId6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531D83F8-8358-0EE1-8E50-1E9E1CF8FA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05107476"/>
              </p:ext>
            </p:extLst>
          </p:nvPr>
        </p:nvGraphicFramePr>
        <p:xfrm>
          <a:off x="7700209" y="2803358"/>
          <a:ext cx="3996488" cy="31584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99122">
                  <a:extLst>
                    <a:ext uri="{9D8B030D-6E8A-4147-A177-3AD203B41FA5}">
                      <a16:colId xmlns:a16="http://schemas.microsoft.com/office/drawing/2014/main" val="2243855846"/>
                    </a:ext>
                  </a:extLst>
                </a:gridCol>
                <a:gridCol w="999122">
                  <a:extLst>
                    <a:ext uri="{9D8B030D-6E8A-4147-A177-3AD203B41FA5}">
                      <a16:colId xmlns:a16="http://schemas.microsoft.com/office/drawing/2014/main" val="3835915681"/>
                    </a:ext>
                  </a:extLst>
                </a:gridCol>
                <a:gridCol w="1142000">
                  <a:extLst>
                    <a:ext uri="{9D8B030D-6E8A-4147-A177-3AD203B41FA5}">
                      <a16:colId xmlns:a16="http://schemas.microsoft.com/office/drawing/2014/main" val="449977103"/>
                    </a:ext>
                  </a:extLst>
                </a:gridCol>
                <a:gridCol w="856244">
                  <a:extLst>
                    <a:ext uri="{9D8B030D-6E8A-4147-A177-3AD203B41FA5}">
                      <a16:colId xmlns:a16="http://schemas.microsoft.com/office/drawing/2014/main" val="3166975895"/>
                    </a:ext>
                  </a:extLst>
                </a:gridCol>
              </a:tblGrid>
              <a:tr h="637858"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solidFill>
                              <a:srgbClr val="004376"/>
                            </a:solidFill>
                          </a:ln>
                          <a:solidFill>
                            <a:srgbClr val="004376"/>
                          </a:solidFill>
                          <a:latin typeface="+mj-lt"/>
                        </a:rPr>
                        <a:t>nodes</a:t>
                      </a:r>
                    </a:p>
                  </a:txBody>
                  <a:tcPr anchor="ctr">
                    <a:solidFill>
                      <a:srgbClr val="B3A3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solidFill>
                              <a:srgbClr val="004376"/>
                            </a:solidFill>
                          </a:ln>
                          <a:solidFill>
                            <a:srgbClr val="004376"/>
                          </a:solidFill>
                          <a:latin typeface="+mj-lt"/>
                        </a:rPr>
                        <a:t>layers</a:t>
                      </a:r>
                    </a:p>
                  </a:txBody>
                  <a:tcPr anchor="ctr">
                    <a:solidFill>
                      <a:srgbClr val="B3A3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solidFill>
                              <a:srgbClr val="004376"/>
                            </a:solidFill>
                          </a:ln>
                          <a:solidFill>
                            <a:srgbClr val="004376"/>
                          </a:solidFill>
                          <a:latin typeface="+mj-lt"/>
                        </a:rPr>
                        <a:t>features</a:t>
                      </a:r>
                    </a:p>
                  </a:txBody>
                  <a:tcPr anchor="ctr">
                    <a:solidFill>
                      <a:srgbClr val="B3A36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n>
                            <a:solidFill>
                              <a:srgbClr val="004376"/>
                            </a:solidFill>
                          </a:ln>
                          <a:solidFill>
                            <a:srgbClr val="004376"/>
                          </a:solidFill>
                          <a:latin typeface="+mj-lt"/>
                        </a:rPr>
                        <a:t>error</a:t>
                      </a:r>
                    </a:p>
                  </a:txBody>
                  <a:tcPr anchor="ctr">
                    <a:solidFill>
                      <a:srgbClr val="B3A36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533052"/>
                  </a:ext>
                </a:extLst>
              </a:tr>
              <a:tr h="53870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rgbClr val="004376"/>
                            </a:solidFill>
                          </a:ln>
                          <a:solidFill>
                            <a:srgbClr val="004376"/>
                          </a:solidFill>
                        </a:rPr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rgbClr val="004376"/>
                            </a:solidFill>
                          </a:ln>
                          <a:solidFill>
                            <a:srgbClr val="004376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rgbClr val="004376"/>
                            </a:solidFill>
                          </a:ln>
                          <a:solidFill>
                            <a:srgbClr val="004376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rgbClr val="004376"/>
                            </a:solidFill>
                          </a:ln>
                          <a:solidFill>
                            <a:srgbClr val="004376"/>
                          </a:solidFill>
                        </a:rPr>
                        <a:t>0.07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5146241"/>
                  </a:ext>
                </a:extLst>
              </a:tr>
              <a:tr h="53870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rgbClr val="004376"/>
                            </a:solidFill>
                          </a:ln>
                          <a:solidFill>
                            <a:srgbClr val="004376"/>
                          </a:solidFill>
                        </a:rPr>
                        <a:t>50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rgbClr val="004376"/>
                            </a:solidFill>
                          </a:ln>
                          <a:solidFill>
                            <a:srgbClr val="004376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rgbClr val="004376"/>
                            </a:solidFill>
                          </a:ln>
                          <a:solidFill>
                            <a:srgbClr val="004376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rgbClr val="004376"/>
                            </a:solidFill>
                          </a:ln>
                          <a:solidFill>
                            <a:srgbClr val="004376"/>
                          </a:solidFill>
                        </a:rPr>
                        <a:t>0.07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44291318"/>
                  </a:ext>
                </a:extLst>
              </a:tr>
              <a:tr h="53870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rgbClr val="004376"/>
                            </a:solidFill>
                          </a:ln>
                          <a:solidFill>
                            <a:srgbClr val="004376"/>
                          </a:solidFill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rgbClr val="004376"/>
                            </a:solidFill>
                          </a:ln>
                          <a:solidFill>
                            <a:srgbClr val="004376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rgbClr val="004376"/>
                            </a:solidFill>
                          </a:ln>
                          <a:solidFill>
                            <a:srgbClr val="004376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rgbClr val="004376"/>
                            </a:solidFill>
                          </a:ln>
                          <a:solidFill>
                            <a:srgbClr val="004376"/>
                          </a:solidFill>
                        </a:rPr>
                        <a:t>0.06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2083140"/>
                  </a:ext>
                </a:extLst>
              </a:tr>
              <a:tr h="538701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rgbClr val="004376"/>
                            </a:solidFill>
                          </a:ln>
                          <a:solidFill>
                            <a:srgbClr val="004376"/>
                          </a:solidFill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rgbClr val="004376"/>
                            </a:solidFill>
                          </a:ln>
                          <a:solidFill>
                            <a:srgbClr val="004376"/>
                          </a:solidFill>
                        </a:rPr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rgbClr val="004376"/>
                            </a:solidFill>
                          </a:ln>
                          <a:solidFill>
                            <a:srgbClr val="004376"/>
                          </a:solidFill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rgbClr val="004376"/>
                            </a:solidFill>
                          </a:ln>
                          <a:solidFill>
                            <a:srgbClr val="004376"/>
                          </a:solidFill>
                        </a:rPr>
                        <a:t>0.09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27352870"/>
                  </a:ext>
                </a:extLst>
              </a:tr>
              <a:tr h="36449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rgbClr val="004376"/>
                            </a:solidFill>
                          </a:ln>
                          <a:solidFill>
                            <a:srgbClr val="004376"/>
                          </a:solidFill>
                        </a:rPr>
                        <a:t>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rgbClr val="004376"/>
                            </a:solidFill>
                          </a:ln>
                          <a:solidFill>
                            <a:srgbClr val="004376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rgbClr val="004376"/>
                            </a:solidFill>
                          </a:ln>
                          <a:solidFill>
                            <a:srgbClr val="004376"/>
                          </a:solidFill>
                        </a:rPr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n>
                            <a:solidFill>
                              <a:srgbClr val="004376"/>
                            </a:solidFill>
                          </a:ln>
                          <a:solidFill>
                            <a:srgbClr val="004376"/>
                          </a:solidFill>
                        </a:rPr>
                        <a:t>0.10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3013948"/>
                  </a:ext>
                </a:extLst>
              </a:tr>
            </a:tbl>
          </a:graphicData>
        </a:graphic>
      </p:graphicFrame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40DB77A7-509C-FED7-ADCF-857DE2A57BF6}"/>
              </a:ext>
            </a:extLst>
          </p:cNvPr>
          <p:cNvSpPr txBox="1">
            <a:spLocks/>
          </p:cNvSpPr>
          <p:nvPr/>
        </p:nvSpPr>
        <p:spPr>
          <a:xfrm>
            <a:off x="152365" y="6313482"/>
            <a:ext cx="9670904" cy="52166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200" dirty="0">
                <a:solidFill>
                  <a:srgbClr val="000000"/>
                </a:solidFill>
                <a:latin typeface="+mn-lt"/>
              </a:rPr>
              <a:t>1) Mostafa </a:t>
            </a:r>
            <a:r>
              <a:rPr lang="en-US" sz="1200" dirty="0" err="1">
                <a:solidFill>
                  <a:srgbClr val="000000"/>
                </a:solidFill>
                <a:latin typeface="+mn-lt"/>
              </a:rPr>
              <a:t>Reisi</a:t>
            </a:r>
            <a:r>
              <a:rPr lang="en-US" sz="1200" dirty="0">
                <a:solidFill>
                  <a:srgbClr val="000000"/>
                </a:solidFill>
                <a:latin typeface="+mn-lt"/>
              </a:rPr>
              <a:t> </a:t>
            </a:r>
            <a:r>
              <a:rPr lang="en-US" sz="1200" dirty="0" err="1">
                <a:solidFill>
                  <a:srgbClr val="000000"/>
                </a:solidFill>
                <a:latin typeface="+mn-lt"/>
              </a:rPr>
              <a:t>Gahrooei</a:t>
            </a:r>
            <a:r>
              <a:rPr lang="en-US" sz="1200" dirty="0">
                <a:solidFill>
                  <a:srgbClr val="000000"/>
                </a:solidFill>
                <a:latin typeface="+mn-lt"/>
              </a:rPr>
              <a:t>, Hao Yan, Kamran </a:t>
            </a:r>
            <a:r>
              <a:rPr lang="en-US" sz="1200" dirty="0" err="1">
                <a:solidFill>
                  <a:srgbClr val="000000"/>
                </a:solidFill>
                <a:latin typeface="+mn-lt"/>
              </a:rPr>
              <a:t>Paynabar</a:t>
            </a:r>
            <a:r>
              <a:rPr lang="en-US" sz="1200" dirty="0">
                <a:solidFill>
                  <a:srgbClr val="000000"/>
                </a:solidFill>
                <a:latin typeface="+mn-lt"/>
              </a:rPr>
              <a:t> &amp; </a:t>
            </a:r>
            <a:r>
              <a:rPr lang="en-US" sz="1200" dirty="0" err="1">
                <a:solidFill>
                  <a:srgbClr val="000000"/>
                </a:solidFill>
                <a:latin typeface="+mn-lt"/>
              </a:rPr>
              <a:t>Jianjun</a:t>
            </a:r>
            <a:r>
              <a:rPr lang="en-US" sz="1200" dirty="0">
                <a:solidFill>
                  <a:srgbClr val="000000"/>
                </a:solidFill>
                <a:latin typeface="+mn-lt"/>
              </a:rPr>
              <a:t> Shi (2020): Multiple Tensor-on-Tensor Regression: An Approach for Modeling Processes With Heterogeneous Sources of Data, </a:t>
            </a:r>
            <a:r>
              <a:rPr lang="en-US" sz="1200" dirty="0" err="1">
                <a:solidFill>
                  <a:srgbClr val="000000"/>
                </a:solidFill>
                <a:latin typeface="+mn-lt"/>
              </a:rPr>
              <a:t>Technometrics</a:t>
            </a:r>
            <a:r>
              <a:rPr lang="en-US" sz="1200" dirty="0">
                <a:solidFill>
                  <a:srgbClr val="000000"/>
                </a:solidFill>
                <a:latin typeface="+mn-lt"/>
              </a:rPr>
              <a:t>.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7A6E7A2-B296-0435-A955-304C9A6F0F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35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095B"/>
                </a:solidFill>
                <a:latin typeface="+mj-lt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A9E754-0D2B-715A-0085-C5BD32678B9A}"/>
              </a:ext>
            </a:extLst>
          </p:cNvPr>
          <p:cNvSpPr/>
          <p:nvPr/>
        </p:nvSpPr>
        <p:spPr>
          <a:xfrm>
            <a:off x="830654" y="1215483"/>
            <a:ext cx="9178251" cy="501675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rPr>
              <a:t>Overview and Problem Definition</a:t>
            </a:r>
          </a:p>
          <a:p>
            <a:pPr marL="285750" indent="-285750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rPr>
              <a:t>Literature review</a:t>
            </a:r>
          </a:p>
          <a:p>
            <a:pPr marL="285750" indent="-285750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zh-CN" sz="2000" b="1" dirty="0">
                <a:solidFill>
                  <a:srgbClr val="000000"/>
                </a:solidFill>
                <a:latin typeface="+mj-lt"/>
              </a:rPr>
              <a:t>Proposed Method</a:t>
            </a:r>
          </a:p>
          <a:p>
            <a:pPr marL="742950" lvl="1" indent="-285750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rPr>
              <a:t>Tensor-based State Space Model</a:t>
            </a:r>
          </a:p>
          <a:p>
            <a:pPr marL="742950" lvl="1" indent="-285750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zh-CN" sz="2000" b="1" dirty="0">
                <a:solidFill>
                  <a:srgbClr val="000000"/>
                </a:solidFill>
                <a:latin typeface="+mj-lt"/>
              </a:rPr>
              <a:t>Extended Kalman Filter</a:t>
            </a:r>
          </a:p>
          <a:p>
            <a:pPr marL="285750" indent="-285750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rPr>
              <a:t>Experiments and Results</a:t>
            </a:r>
          </a:p>
          <a:p>
            <a:pPr marL="285750" indent="-285750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rPr>
              <a:t>Summary and Future Works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BE39A6-06BD-DC5C-F1D0-BB554C8CD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41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2981407-FB3B-B42C-3382-09A7F15EA9F2}"/>
              </a:ext>
            </a:extLst>
          </p:cNvPr>
          <p:cNvSpPr txBox="1">
            <a:spLocks/>
          </p:cNvSpPr>
          <p:nvPr/>
        </p:nvSpPr>
        <p:spPr>
          <a:xfrm>
            <a:off x="381001" y="300920"/>
            <a:ext cx="6974758" cy="701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altLang="zh-CN" dirty="0">
                <a:solidFill>
                  <a:srgbClr val="00095B"/>
                </a:solidFill>
                <a:latin typeface="+mj-lt"/>
                <a:cs typeface="Arial" panose="020B0604020202020204" pitchFamily="34" charset="0"/>
              </a:rPr>
              <a:t>Extended Kalman Filter (EKF)</a:t>
            </a:r>
          </a:p>
          <a:p>
            <a:endParaRPr lang="en-US" dirty="0">
              <a:solidFill>
                <a:srgbClr val="00095B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08C6359-4EB4-70F3-2F70-D5B5C5BD1A22}"/>
              </a:ext>
            </a:extLst>
          </p:cNvPr>
          <p:cNvSpPr txBox="1">
            <a:spLocks/>
          </p:cNvSpPr>
          <p:nvPr/>
        </p:nvSpPr>
        <p:spPr>
          <a:xfrm>
            <a:off x="277426" y="1397725"/>
            <a:ext cx="5547294" cy="25080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To include the dynamic of the system in our estimation, we use EKF.</a:t>
            </a:r>
          </a:p>
          <a:p>
            <a:pPr marL="342900"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Recursive mathematical algorithm used for estimating the state of a system from a series of noisy measurements</a:t>
            </a:r>
            <a:r>
              <a:rPr lang="en-US" sz="1800" dirty="0"/>
              <a:t>. </a:t>
            </a:r>
          </a:p>
          <a:p>
            <a:pPr marL="342900"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The relationships between the state, measurements, and process noise are not linear.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B2580E4-F8A0-1FFE-96F4-241D27ED2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5647" y="1281504"/>
            <a:ext cx="4273169" cy="3835276"/>
          </a:xfrm>
          <a:prstGeom prst="rect">
            <a:avLst/>
          </a:prstGeom>
        </p:spPr>
      </p:pic>
      <p:sp>
        <p:nvSpPr>
          <p:cNvPr id="4" name="Left Brace 3">
            <a:extLst>
              <a:ext uri="{FF2B5EF4-FFF2-40B4-BE49-F238E27FC236}">
                <a16:creationId xmlns:a16="http://schemas.microsoft.com/office/drawing/2014/main" id="{2DD128CE-BBEF-A3B1-ED93-EBAF4E9B6D5C}"/>
              </a:ext>
            </a:extLst>
          </p:cNvPr>
          <p:cNvSpPr/>
          <p:nvPr/>
        </p:nvSpPr>
        <p:spPr>
          <a:xfrm>
            <a:off x="7197635" y="1247179"/>
            <a:ext cx="418012" cy="2181821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4D41E299-F57A-5E85-4EB4-6A537F8594C2}"/>
              </a:ext>
            </a:extLst>
          </p:cNvPr>
          <p:cNvSpPr/>
          <p:nvPr/>
        </p:nvSpPr>
        <p:spPr>
          <a:xfrm>
            <a:off x="7197637" y="3674163"/>
            <a:ext cx="418012" cy="1273340"/>
          </a:xfrm>
          <a:prstGeom prst="leftBrac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F42C8148-421F-642F-1E3F-938A5409ECCB}"/>
              </a:ext>
            </a:extLst>
          </p:cNvPr>
          <p:cNvSpPr txBox="1">
            <a:spLocks/>
          </p:cNvSpPr>
          <p:nvPr/>
        </p:nvSpPr>
        <p:spPr>
          <a:xfrm>
            <a:off x="5824720" y="2085560"/>
            <a:ext cx="6089854" cy="293204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1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000000"/>
                </a:solidFill>
              </a:rPr>
              <a:t>Estimation</a:t>
            </a:r>
          </a:p>
          <a:p>
            <a:pPr marL="0" indent="0">
              <a:lnSpc>
                <a:spcPct val="120000"/>
              </a:lnSpc>
              <a:buNone/>
            </a:pPr>
            <a:endParaRPr lang="en-US" sz="2000" dirty="0">
              <a:solidFill>
                <a:srgbClr val="000000"/>
              </a:solidFill>
              <a:latin typeface="+mn-lt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000" dirty="0">
              <a:solidFill>
                <a:srgbClr val="000000"/>
              </a:solidFill>
              <a:latin typeface="+mn-lt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sz="2000" dirty="0">
              <a:solidFill>
                <a:srgbClr val="000000"/>
              </a:solidFill>
              <a:latin typeface="+mn-lt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sz="2000" dirty="0">
                <a:solidFill>
                  <a:srgbClr val="000000"/>
                </a:solidFill>
              </a:rPr>
              <a:t>Prediction</a:t>
            </a:r>
            <a:endParaRPr lang="en-US" sz="2000" dirty="0">
              <a:solidFill>
                <a:srgbClr val="000000"/>
              </a:solidFill>
              <a:latin typeface="+mn-lt"/>
            </a:endParaRPr>
          </a:p>
        </p:txBody>
      </p:sp>
      <p:pic>
        <p:nvPicPr>
          <p:cNvPr id="10" name="Picture 9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F4EABF5E-D570-71BB-2502-C951825BA4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100" y="4200431"/>
            <a:ext cx="5134445" cy="2508070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A5C5BA08-B490-64E9-FEEF-BE3D7A793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199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2981407-FB3B-B42C-3382-09A7F15EA9F2}"/>
              </a:ext>
            </a:extLst>
          </p:cNvPr>
          <p:cNvSpPr txBox="1">
            <a:spLocks/>
          </p:cNvSpPr>
          <p:nvPr/>
        </p:nvSpPr>
        <p:spPr>
          <a:xfrm>
            <a:off x="381001" y="300920"/>
            <a:ext cx="6974758" cy="701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altLang="zh-CN" dirty="0">
                <a:solidFill>
                  <a:srgbClr val="00095B"/>
                </a:solidFill>
                <a:latin typeface="+mj-lt"/>
                <a:cs typeface="Arial" panose="020B0604020202020204" pitchFamily="34" charset="0"/>
              </a:rPr>
              <a:t>Proposed Monitoring Method</a:t>
            </a:r>
          </a:p>
          <a:p>
            <a:endParaRPr lang="en-US" dirty="0">
              <a:solidFill>
                <a:srgbClr val="00095B"/>
              </a:solidFill>
              <a:latin typeface="+mj-lt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83D7A0B-1A7A-F954-B7EA-604B4B66EEA3}"/>
                  </a:ext>
                </a:extLst>
              </p:cNvPr>
              <p:cNvSpPr/>
              <p:nvPr/>
            </p:nvSpPr>
            <p:spPr>
              <a:xfrm>
                <a:off x="849085" y="1398256"/>
                <a:ext cx="2742645" cy="1118694"/>
              </a:xfrm>
              <a:prstGeom prst="rect">
                <a:avLst/>
              </a:prstGeom>
              <a:ln>
                <a:solidFill>
                  <a:srgbClr val="004376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</a:rPr>
                  <a:t>MLNs for time steps 1 to </a:t>
                </a:r>
                <a:r>
                  <a:rPr lang="en-US" sz="1600" dirty="0">
                    <a:solidFill>
                      <a:srgbClr val="000000"/>
                    </a:solidFill>
                  </a:rPr>
                  <a:t>T-1</a:t>
                </a:r>
                <a:endParaRPr lang="en-US" dirty="0">
                  <a:solidFill>
                    <a:srgbClr val="000000"/>
                  </a:solidFill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 …, 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C83D7A0B-1A7A-F954-B7EA-604B4B66EEA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085" y="1398256"/>
                <a:ext cx="2742645" cy="1118694"/>
              </a:xfrm>
              <a:prstGeom prst="rect">
                <a:avLst/>
              </a:prstGeom>
              <a:blipFill>
                <a:blip r:embed="rId2"/>
                <a:stretch>
                  <a:fillRect r="-2294"/>
                </a:stretch>
              </a:blipFill>
              <a:ln>
                <a:solidFill>
                  <a:srgbClr val="00437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4354D3E-0A95-39F7-FC9E-15EB0A7EC6BA}"/>
                  </a:ext>
                </a:extLst>
              </p:cNvPr>
              <p:cNvSpPr/>
              <p:nvPr/>
            </p:nvSpPr>
            <p:spPr>
              <a:xfrm>
                <a:off x="4578809" y="1398256"/>
                <a:ext cx="2742645" cy="1118694"/>
              </a:xfrm>
              <a:prstGeom prst="rect">
                <a:avLst/>
              </a:prstGeom>
              <a:ln>
                <a:solidFill>
                  <a:srgbClr val="004376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</a:rPr>
                  <a:t>Estimate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, …, </m:t>
                    </m:r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using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estimation algorithm</a:t>
                </a:r>
              </a:p>
            </p:txBody>
          </p:sp>
        </mc:Choice>
        <mc:Fallback xmlns=""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24354D3E-0A95-39F7-FC9E-15EB0A7EC6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8809" y="1398256"/>
                <a:ext cx="2742645" cy="111869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rgbClr val="00437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41901DF-E0BB-FBE7-FFB6-BE20C9571D5B}"/>
                  </a:ext>
                </a:extLst>
              </p:cNvPr>
              <p:cNvSpPr/>
              <p:nvPr/>
            </p:nvSpPr>
            <p:spPr>
              <a:xfrm>
                <a:off x="8308534" y="1356302"/>
                <a:ext cx="2742645" cy="1118694"/>
              </a:xfrm>
              <a:prstGeom prst="rect">
                <a:avLst/>
              </a:prstGeom>
              <a:ln>
                <a:solidFill>
                  <a:srgbClr val="004376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</a:rPr>
                  <a:t>Calculate Covariance matrices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41901DF-E0BB-FBE7-FFB6-BE20C9571D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08534" y="1356302"/>
                <a:ext cx="2742645" cy="111869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437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019681B-6612-DB03-F0D0-AE1690E3E803}"/>
                  </a:ext>
                </a:extLst>
              </p:cNvPr>
              <p:cNvSpPr/>
              <p:nvPr/>
            </p:nvSpPr>
            <p:spPr>
              <a:xfrm>
                <a:off x="8377144" y="3735991"/>
                <a:ext cx="2742645" cy="1118694"/>
              </a:xfrm>
              <a:prstGeom prst="rect">
                <a:avLst/>
              </a:prstGeom>
              <a:ln>
                <a:solidFill>
                  <a:srgbClr val="004376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</a:rPr>
                  <a:t>Use EKF to predict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and corresponding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using state space model  </a:t>
                </a: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2019681B-6612-DB03-F0D0-AE1690E3E8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77144" y="3735991"/>
                <a:ext cx="2742645" cy="1118694"/>
              </a:xfrm>
              <a:prstGeom prst="rect">
                <a:avLst/>
              </a:prstGeom>
              <a:blipFill>
                <a:blip r:embed="rId5"/>
                <a:stretch>
                  <a:fillRect r="-4128"/>
                </a:stretch>
              </a:blipFill>
              <a:ln>
                <a:solidFill>
                  <a:srgbClr val="00437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13F9143F-0126-5F27-6E87-31DF20A45D93}"/>
              </a:ext>
            </a:extLst>
          </p:cNvPr>
          <p:cNvSpPr/>
          <p:nvPr/>
        </p:nvSpPr>
        <p:spPr>
          <a:xfrm>
            <a:off x="849084" y="3781704"/>
            <a:ext cx="2742645" cy="1118694"/>
          </a:xfrm>
          <a:prstGeom prst="rect">
            <a:avLst/>
          </a:prstGeom>
          <a:ln>
            <a:solidFill>
              <a:srgbClr val="004376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0000"/>
                </a:solidFill>
              </a:rPr>
              <a:t>Establish EWMA chart to detect change points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DBA81A6-4B6C-39FA-6B5C-5A126FE70E2B}"/>
                  </a:ext>
                </a:extLst>
              </p:cNvPr>
              <p:cNvSpPr/>
              <p:nvPr/>
            </p:nvSpPr>
            <p:spPr>
              <a:xfrm>
                <a:off x="4613114" y="3781704"/>
                <a:ext cx="2742645" cy="1118694"/>
              </a:xfrm>
              <a:prstGeom prst="rect">
                <a:avLst/>
              </a:prstGeom>
              <a:ln>
                <a:solidFill>
                  <a:srgbClr val="004376"/>
                </a:solidFill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>
                    <a:solidFill>
                      <a:srgbClr val="000000"/>
                    </a:solidFill>
                  </a:rPr>
                  <a:t>Calculate residuals 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0DBA81A6-4B6C-39FA-6B5C-5A126FE70E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3114" y="3781704"/>
                <a:ext cx="2742645" cy="111869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rgbClr val="004376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AEDA80D-4DCC-A781-2DC2-3C771E4B2B5C}"/>
              </a:ext>
            </a:extLst>
          </p:cNvPr>
          <p:cNvCxnSpPr>
            <a:stCxn id="2" idx="3"/>
            <a:endCxn id="4" idx="1"/>
          </p:cNvCxnSpPr>
          <p:nvPr/>
        </p:nvCxnSpPr>
        <p:spPr>
          <a:xfrm>
            <a:off x="3591730" y="1957603"/>
            <a:ext cx="9870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797E861-9F19-9DFF-446F-48D12018138A}"/>
              </a:ext>
            </a:extLst>
          </p:cNvPr>
          <p:cNvCxnSpPr>
            <a:cxnSpLocks/>
            <a:stCxn id="8" idx="1"/>
            <a:endCxn id="7" idx="3"/>
          </p:cNvCxnSpPr>
          <p:nvPr/>
        </p:nvCxnSpPr>
        <p:spPr>
          <a:xfrm flipH="1">
            <a:off x="3591729" y="4341051"/>
            <a:ext cx="102138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8EEE486C-4B03-305D-9EB4-B48E3AD615AF}"/>
              </a:ext>
            </a:extLst>
          </p:cNvPr>
          <p:cNvCxnSpPr/>
          <p:nvPr/>
        </p:nvCxnSpPr>
        <p:spPr>
          <a:xfrm>
            <a:off x="7321454" y="1915649"/>
            <a:ext cx="9870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68D541C-929B-3F62-ED93-DBDFF8582B88}"/>
              </a:ext>
            </a:extLst>
          </p:cNvPr>
          <p:cNvCxnSpPr>
            <a:cxnSpLocks/>
            <a:endCxn id="6" idx="0"/>
          </p:cNvCxnSpPr>
          <p:nvPr/>
        </p:nvCxnSpPr>
        <p:spPr>
          <a:xfrm>
            <a:off x="9748467" y="2474996"/>
            <a:ext cx="0" cy="12609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DD2B858-F495-FFFE-60F0-CD49176C1DAA}"/>
              </a:ext>
            </a:extLst>
          </p:cNvPr>
          <p:cNvCxnSpPr>
            <a:cxnSpLocks/>
          </p:cNvCxnSpPr>
          <p:nvPr/>
        </p:nvCxnSpPr>
        <p:spPr>
          <a:xfrm flipH="1">
            <a:off x="7355759" y="4314926"/>
            <a:ext cx="102138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0267D6D0-CBAB-BF81-32B1-9959F253D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0062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095B"/>
                </a:solidFill>
                <a:latin typeface="+mj-lt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A9E754-0D2B-715A-0085-C5BD32678B9A}"/>
              </a:ext>
            </a:extLst>
          </p:cNvPr>
          <p:cNvSpPr/>
          <p:nvPr/>
        </p:nvSpPr>
        <p:spPr>
          <a:xfrm>
            <a:off x="830654" y="1215483"/>
            <a:ext cx="9178251" cy="501675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rPr>
              <a:t>Overview and Problem Definition</a:t>
            </a:r>
          </a:p>
          <a:p>
            <a:pPr marL="285750" indent="-285750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rPr>
              <a:t>Literature review</a:t>
            </a:r>
          </a:p>
          <a:p>
            <a:pPr marL="285750" indent="-285750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rPr>
              <a:t>Proposed Method</a:t>
            </a:r>
          </a:p>
          <a:p>
            <a:pPr marL="742950" lvl="1" indent="-285750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rPr>
              <a:t>Tensor-based State Space Model</a:t>
            </a:r>
          </a:p>
          <a:p>
            <a:pPr marL="742950" lvl="1" indent="-285750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rPr>
              <a:t>Extended Kalman Filter</a:t>
            </a:r>
          </a:p>
          <a:p>
            <a:pPr marL="285750" indent="-285750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zh-CN" sz="2000" b="1" dirty="0">
                <a:solidFill>
                  <a:srgbClr val="000000"/>
                </a:solidFill>
                <a:latin typeface="+mj-lt"/>
              </a:rPr>
              <a:t>Experiments and Results</a:t>
            </a:r>
          </a:p>
          <a:p>
            <a:pPr marL="285750" indent="-285750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rPr>
              <a:t>Summary and Future Works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BE39A6-06BD-DC5C-F1D0-BB554C8CD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2174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2981407-FB3B-B42C-3382-09A7F15EA9F2}"/>
              </a:ext>
            </a:extLst>
          </p:cNvPr>
          <p:cNvSpPr txBox="1">
            <a:spLocks/>
          </p:cNvSpPr>
          <p:nvPr/>
        </p:nvSpPr>
        <p:spPr>
          <a:xfrm>
            <a:off x="381001" y="300920"/>
            <a:ext cx="6974758" cy="701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altLang="zh-CN" dirty="0">
                <a:solidFill>
                  <a:srgbClr val="00095B"/>
                </a:solidFill>
                <a:latin typeface="+mj-lt"/>
                <a:cs typeface="Arial" panose="020B0604020202020204" pitchFamily="34" charset="0"/>
              </a:rPr>
              <a:t>Experiments and Results</a:t>
            </a:r>
          </a:p>
          <a:p>
            <a:endParaRPr lang="en-US" dirty="0">
              <a:solidFill>
                <a:srgbClr val="00095B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08C6359-4EB4-70F3-2F70-D5B5C5BD1A22}"/>
              </a:ext>
            </a:extLst>
          </p:cNvPr>
          <p:cNvSpPr txBox="1">
            <a:spLocks/>
          </p:cNvSpPr>
          <p:nvPr/>
        </p:nvSpPr>
        <p:spPr>
          <a:xfrm>
            <a:off x="422788" y="1002016"/>
            <a:ext cx="5673212" cy="701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Synthetic data</a:t>
            </a:r>
          </a:p>
        </p:txBody>
      </p:sp>
      <p:pic>
        <p:nvPicPr>
          <p:cNvPr id="2" name="Picture 1" descr="A graph with a line&#10;&#10;Description automatically generated">
            <a:extLst>
              <a:ext uri="{FF2B5EF4-FFF2-40B4-BE49-F238E27FC236}">
                <a16:creationId xmlns:a16="http://schemas.microsoft.com/office/drawing/2014/main" id="{81AE1FEF-80CE-BB82-0FE9-77BA17130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3199" y="1233095"/>
            <a:ext cx="5673212" cy="439181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1855A1-AE01-FE3D-5724-552B9AC25F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17</a:t>
            </a:fld>
            <a:endParaRPr lang="en-US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B884A099-432D-30B2-477A-65FC86B247D8}"/>
              </a:ext>
            </a:extLst>
          </p:cNvPr>
          <p:cNvSpPr txBox="1">
            <a:spLocks/>
          </p:cNvSpPr>
          <p:nvPr/>
        </p:nvSpPr>
        <p:spPr>
          <a:xfrm>
            <a:off x="422788" y="1741168"/>
            <a:ext cx="4220332" cy="44413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Time: 45 timesteps (In control data: first 20 timesteps)</a:t>
            </a:r>
          </a:p>
          <a:p>
            <a:pPr marL="342900"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Time of change = 20</a:t>
            </a:r>
          </a:p>
          <a:p>
            <a:pPr marL="342900"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Numbers of layers = 5</a:t>
            </a:r>
          </a:p>
          <a:p>
            <a:pPr marL="342900"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Numbers of nodes = 35</a:t>
            </a:r>
          </a:p>
          <a:p>
            <a:pPr marL="342900"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Numbers of features = 4</a:t>
            </a:r>
          </a:p>
        </p:txBody>
      </p:sp>
    </p:spTree>
    <p:extLst>
      <p:ext uri="{BB962C8B-B14F-4D97-AF65-F5344CB8AC3E}">
        <p14:creationId xmlns:p14="http://schemas.microsoft.com/office/powerpoint/2010/main" val="31926758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2981407-FB3B-B42C-3382-09A7F15EA9F2}"/>
              </a:ext>
            </a:extLst>
          </p:cNvPr>
          <p:cNvSpPr txBox="1">
            <a:spLocks/>
          </p:cNvSpPr>
          <p:nvPr/>
        </p:nvSpPr>
        <p:spPr>
          <a:xfrm>
            <a:off x="381001" y="300920"/>
            <a:ext cx="6974758" cy="701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altLang="zh-CN" dirty="0">
                <a:solidFill>
                  <a:srgbClr val="00095B"/>
                </a:solidFill>
                <a:latin typeface="+mj-lt"/>
                <a:cs typeface="Arial" panose="020B0604020202020204" pitchFamily="34" charset="0"/>
              </a:rPr>
              <a:t>Experiments and Results</a:t>
            </a:r>
          </a:p>
          <a:p>
            <a:endParaRPr lang="en-US" dirty="0">
              <a:solidFill>
                <a:srgbClr val="00095B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08C6359-4EB4-70F3-2F70-D5B5C5BD1A22}"/>
              </a:ext>
            </a:extLst>
          </p:cNvPr>
          <p:cNvSpPr txBox="1">
            <a:spLocks/>
          </p:cNvSpPr>
          <p:nvPr/>
        </p:nvSpPr>
        <p:spPr>
          <a:xfrm>
            <a:off x="422789" y="1149531"/>
            <a:ext cx="4220332" cy="44413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Real data: Enron dataset</a:t>
            </a:r>
          </a:p>
          <a:p>
            <a:pPr marL="342900"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Time: 64 weeks (In control data: first 49 weeks)</a:t>
            </a:r>
          </a:p>
          <a:p>
            <a:pPr marL="342900"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Numbers of layers = 2</a:t>
            </a:r>
          </a:p>
          <a:p>
            <a:pPr marL="342900"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Numbers of nodes = 28</a:t>
            </a:r>
          </a:p>
          <a:p>
            <a:pPr marL="342900"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Numbers of features = 7</a:t>
            </a:r>
          </a:p>
        </p:txBody>
      </p:sp>
      <p:pic>
        <p:nvPicPr>
          <p:cNvPr id="4" name="Picture 3" descr="A graph with blue lines and red lines&#10;&#10;Description automatically generated">
            <a:extLst>
              <a:ext uri="{FF2B5EF4-FFF2-40B4-BE49-F238E27FC236}">
                <a16:creationId xmlns:a16="http://schemas.microsoft.com/office/drawing/2014/main" id="{AD8004DC-3561-0437-D9CE-448341E3F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3120" y="1045026"/>
            <a:ext cx="6523424" cy="4892568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9D1D78-1D61-854A-A0C0-FFD775B32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4693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095B"/>
                </a:solidFill>
                <a:latin typeface="+mj-lt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A9E754-0D2B-715A-0085-C5BD32678B9A}"/>
              </a:ext>
            </a:extLst>
          </p:cNvPr>
          <p:cNvSpPr/>
          <p:nvPr/>
        </p:nvSpPr>
        <p:spPr>
          <a:xfrm>
            <a:off x="830654" y="1215483"/>
            <a:ext cx="9178251" cy="501675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rPr>
              <a:t>Overview and Problem Definition</a:t>
            </a:r>
          </a:p>
          <a:p>
            <a:pPr marL="285750" indent="-285750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rPr>
              <a:t>Literature review</a:t>
            </a:r>
          </a:p>
          <a:p>
            <a:pPr marL="285750" indent="-285750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rPr>
              <a:t>Proposed Method</a:t>
            </a:r>
          </a:p>
          <a:p>
            <a:pPr marL="742950" lvl="1" indent="-285750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rPr>
              <a:t>Tensor-based State Space Model</a:t>
            </a:r>
          </a:p>
          <a:p>
            <a:pPr marL="742950" lvl="1" indent="-285750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rPr>
              <a:t>Extended Kalman Filter</a:t>
            </a:r>
          </a:p>
          <a:p>
            <a:pPr marL="285750" indent="-285750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rPr>
              <a:t>Experiments and Results</a:t>
            </a:r>
          </a:p>
          <a:p>
            <a:pPr marL="285750" indent="-285750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zh-CN" sz="2000" b="1" dirty="0">
                <a:solidFill>
                  <a:srgbClr val="000000"/>
                </a:solidFill>
                <a:latin typeface="+mj-lt"/>
              </a:rPr>
              <a:t>Summary and Future Works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BE39A6-06BD-DC5C-F1D0-BB554C8CD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866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CDA0DB9-B3DF-4041-801A-649CB64D9172}"/>
              </a:ext>
            </a:extLst>
          </p:cNvPr>
          <p:cNvSpPr/>
          <p:nvPr/>
        </p:nvSpPr>
        <p:spPr>
          <a:xfrm>
            <a:off x="1525650" y="4479958"/>
            <a:ext cx="2695690" cy="2077121"/>
          </a:xfrm>
          <a:prstGeom prst="rect">
            <a:avLst/>
          </a:prstGeom>
          <a:solidFill>
            <a:srgbClr val="D6D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64F068-7C48-415A-BF48-31342BCD8197}"/>
              </a:ext>
            </a:extLst>
          </p:cNvPr>
          <p:cNvSpPr/>
          <p:nvPr/>
        </p:nvSpPr>
        <p:spPr>
          <a:xfrm>
            <a:off x="1525650" y="3983305"/>
            <a:ext cx="2695689" cy="496654"/>
          </a:xfrm>
          <a:prstGeom prst="rect">
            <a:avLst/>
          </a:prstGeom>
          <a:solidFill>
            <a:srgbClr val="B3A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98D1AF-183B-4EAF-B2A2-2E3ECD8E8512}"/>
              </a:ext>
            </a:extLst>
          </p:cNvPr>
          <p:cNvSpPr txBox="1"/>
          <p:nvPr/>
        </p:nvSpPr>
        <p:spPr>
          <a:xfrm>
            <a:off x="1754297" y="4679774"/>
            <a:ext cx="22990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  <a:cs typeface="Roboto" panose="02000000000000000000" pitchFamily="2" charset="0"/>
              </a:rPr>
              <a:t>We want to do ARL analysis to find the average run length on synthetic data to find the best point to add shift to the data.</a:t>
            </a:r>
            <a:endParaRPr lang="en-US" dirty="0"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6F5445-7A3B-45C1-9C28-D8CE8B022BCF}"/>
              </a:ext>
            </a:extLst>
          </p:cNvPr>
          <p:cNvSpPr txBox="1"/>
          <p:nvPr/>
        </p:nvSpPr>
        <p:spPr>
          <a:xfrm>
            <a:off x="1707018" y="4031577"/>
            <a:ext cx="2167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0" dirty="0">
                <a:solidFill>
                  <a:srgbClr val="000000"/>
                </a:solidFill>
                <a:effectLst/>
                <a:latin typeface="Roboto Slab" pitchFamily="2" charset="0"/>
                <a:ea typeface="Roboto Slab" pitchFamily="2" charset="0"/>
              </a:rPr>
              <a:t>ARL analysis</a:t>
            </a:r>
            <a:endParaRPr lang="en-US" sz="2000" b="1" dirty="0">
              <a:latin typeface="Roboto Slab" pitchFamily="2" charset="0"/>
              <a:ea typeface="Roboto Slab" pitchFamily="2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00CCEF7-03AD-4771-8312-6A29AA3FE55E}"/>
              </a:ext>
            </a:extLst>
          </p:cNvPr>
          <p:cNvSpPr/>
          <p:nvPr/>
        </p:nvSpPr>
        <p:spPr>
          <a:xfrm>
            <a:off x="4487913" y="4479958"/>
            <a:ext cx="2695690" cy="2077121"/>
          </a:xfrm>
          <a:prstGeom prst="rect">
            <a:avLst/>
          </a:prstGeom>
          <a:solidFill>
            <a:srgbClr val="D6D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2B2895A-F2C1-41AF-8289-8B6D75094A26}"/>
              </a:ext>
            </a:extLst>
          </p:cNvPr>
          <p:cNvSpPr/>
          <p:nvPr/>
        </p:nvSpPr>
        <p:spPr>
          <a:xfrm>
            <a:off x="4487913" y="3983305"/>
            <a:ext cx="2695689" cy="49665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C42B63E-90FB-4F41-96DB-A8EA4E621C17}"/>
              </a:ext>
            </a:extLst>
          </p:cNvPr>
          <p:cNvSpPr txBox="1"/>
          <p:nvPr/>
        </p:nvSpPr>
        <p:spPr>
          <a:xfrm>
            <a:off x="4579754" y="4641355"/>
            <a:ext cx="251200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ea typeface="Roboto" panose="02000000000000000000" pitchFamily="2" charset="0"/>
                <a:cs typeface="Roboto" panose="02000000000000000000" pitchFamily="2" charset="0"/>
              </a:rPr>
              <a:t>Find other methods which are applicable in this concept and compare their performance with the proposed method.</a:t>
            </a:r>
            <a:endParaRPr lang="en-US" dirty="0"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C90E278-EBC6-4ECC-9F00-698D37018B02}"/>
              </a:ext>
            </a:extLst>
          </p:cNvPr>
          <p:cNvSpPr/>
          <p:nvPr/>
        </p:nvSpPr>
        <p:spPr>
          <a:xfrm>
            <a:off x="7450175" y="4470049"/>
            <a:ext cx="2695690" cy="2077121"/>
          </a:xfrm>
          <a:prstGeom prst="rect">
            <a:avLst/>
          </a:prstGeom>
          <a:solidFill>
            <a:srgbClr val="D6DB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17E11D1-CA5D-4D05-AECD-DA01C98E77C9}"/>
              </a:ext>
            </a:extLst>
          </p:cNvPr>
          <p:cNvSpPr txBox="1"/>
          <p:nvPr/>
        </p:nvSpPr>
        <p:spPr>
          <a:xfrm>
            <a:off x="7633859" y="4669865"/>
            <a:ext cx="22990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0000"/>
                </a:solidFill>
                <a:ea typeface="Roboto" panose="02000000000000000000" pitchFamily="2" charset="0"/>
                <a:cs typeface="Roboto" panose="02000000000000000000" pitchFamily="2" charset="0"/>
              </a:rPr>
              <a:t>Apply the proposed method on different  real dataset and see how it performs.</a:t>
            </a:r>
            <a:endParaRPr lang="en-US" dirty="0"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BF7A9FD-CF9A-4875-8942-7D78DAE5ED69}"/>
              </a:ext>
            </a:extLst>
          </p:cNvPr>
          <p:cNvSpPr txBox="1"/>
          <p:nvPr/>
        </p:nvSpPr>
        <p:spPr>
          <a:xfrm>
            <a:off x="4671597" y="4044219"/>
            <a:ext cx="21674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bg1"/>
                </a:solidFill>
                <a:latin typeface="+mj-lt"/>
                <a:ea typeface="Roboto Slab" pitchFamily="2" charset="0"/>
              </a:rPr>
              <a:t>B</a:t>
            </a:r>
            <a:r>
              <a:rPr lang="en-US" sz="2000" b="1" i="0" dirty="0">
                <a:solidFill>
                  <a:schemeClr val="bg1"/>
                </a:solidFill>
                <a:effectLst/>
                <a:latin typeface="+mj-lt"/>
                <a:ea typeface="Roboto Slab" pitchFamily="2" charset="0"/>
              </a:rPr>
              <a:t>enchmarks</a:t>
            </a:r>
            <a:endParaRPr lang="en-US" sz="2000" b="1" dirty="0">
              <a:solidFill>
                <a:schemeClr val="bg1"/>
              </a:solidFill>
              <a:latin typeface="+mj-lt"/>
              <a:ea typeface="Roboto Slab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32E30E8-E298-22DC-5E7D-6B96EDF69863}"/>
              </a:ext>
            </a:extLst>
          </p:cNvPr>
          <p:cNvSpPr txBox="1">
            <a:spLocks/>
          </p:cNvSpPr>
          <p:nvPr/>
        </p:nvSpPr>
        <p:spPr>
          <a:xfrm>
            <a:off x="381000" y="300920"/>
            <a:ext cx="7344299" cy="701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285750" indent="-285750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zh-CN" sz="2800" dirty="0">
                <a:solidFill>
                  <a:srgbClr val="00095B"/>
                </a:solidFill>
                <a:latin typeface="+mj-lt"/>
                <a:cs typeface="Arial" panose="020B0604020202020204" pitchFamily="34" charset="0"/>
              </a:rPr>
              <a:t>Summary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8A58095D-81F7-31BB-1522-940283F29023}"/>
              </a:ext>
            </a:extLst>
          </p:cNvPr>
          <p:cNvSpPr txBox="1">
            <a:spLocks/>
          </p:cNvSpPr>
          <p:nvPr/>
        </p:nvSpPr>
        <p:spPr>
          <a:xfrm>
            <a:off x="381000" y="892935"/>
            <a:ext cx="11271422" cy="26423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We introduced a new method for change detection in temporal multilayer networks.</a:t>
            </a:r>
          </a:p>
          <a:p>
            <a:pPr marL="342900"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We utilized tensor tucker decomposition along GLMs to estimate the parameters.</a:t>
            </a:r>
          </a:p>
          <a:p>
            <a:pPr marL="342900"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We used extended Kalman filter for recursive estimation and prediction of adjacency tensors.</a:t>
            </a:r>
          </a:p>
          <a:p>
            <a:pPr marL="342900"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We used EWMA control charts to detect anomalies.</a:t>
            </a:r>
          </a:p>
          <a:p>
            <a:pPr marL="342900"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Our method is scalable and can be used for directional networks as well.</a:t>
            </a:r>
          </a:p>
          <a:p>
            <a:pPr marL="342900" indent="-342900">
              <a:lnSpc>
                <a:spcPct val="120000"/>
              </a:lnSpc>
              <a:buFont typeface="Wingdings" pitchFamily="2" charset="2"/>
              <a:buChar char="§"/>
            </a:pPr>
            <a:endParaRPr lang="en-US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A1DE5F3-C81D-6382-B01C-00198DEC0CC1}"/>
              </a:ext>
            </a:extLst>
          </p:cNvPr>
          <p:cNvSpPr txBox="1">
            <a:spLocks/>
          </p:cNvSpPr>
          <p:nvPr/>
        </p:nvSpPr>
        <p:spPr>
          <a:xfrm>
            <a:off x="380999" y="3393225"/>
            <a:ext cx="7344299" cy="701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pPr marL="285750" indent="-285750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zh-CN" sz="2800" dirty="0">
                <a:solidFill>
                  <a:srgbClr val="00095B"/>
                </a:solidFill>
                <a:latin typeface="+mj-lt"/>
                <a:cs typeface="Arial" panose="020B0604020202020204" pitchFamily="34" charset="0"/>
              </a:rPr>
              <a:t>Future Directions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34D8DB6-3D44-55F6-550D-1BB6D2D53225}"/>
              </a:ext>
            </a:extLst>
          </p:cNvPr>
          <p:cNvSpPr/>
          <p:nvPr/>
        </p:nvSpPr>
        <p:spPr>
          <a:xfrm>
            <a:off x="7450176" y="4006152"/>
            <a:ext cx="2695689" cy="496654"/>
          </a:xfrm>
          <a:prstGeom prst="rect">
            <a:avLst/>
          </a:prstGeom>
          <a:solidFill>
            <a:srgbClr val="B3A3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C352AD-BD64-696B-8317-ECB007601266}"/>
              </a:ext>
            </a:extLst>
          </p:cNvPr>
          <p:cNvSpPr txBox="1"/>
          <p:nvPr/>
        </p:nvSpPr>
        <p:spPr>
          <a:xfrm>
            <a:off x="7549638" y="4054424"/>
            <a:ext cx="24340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0" dirty="0">
                <a:solidFill>
                  <a:srgbClr val="000000"/>
                </a:solidFill>
                <a:effectLst/>
                <a:latin typeface="+mj-lt"/>
                <a:ea typeface="Roboto Slab" pitchFamily="2" charset="0"/>
              </a:rPr>
              <a:t>New datasets</a:t>
            </a:r>
            <a:endParaRPr lang="en-US" sz="2000" b="1" dirty="0">
              <a:solidFill>
                <a:srgbClr val="000000"/>
              </a:solidFill>
              <a:latin typeface="+mj-lt"/>
              <a:ea typeface="Roboto Slab" pitchFamily="2" charset="0"/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54DA1463-3E13-E86E-47E5-81FA87FC1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35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3" grpId="0"/>
      <p:bldP spid="7" grpId="0"/>
      <p:bldP spid="24" grpId="0" animBg="1"/>
      <p:bldP spid="25" grpId="0" animBg="1"/>
      <p:bldP spid="28" grpId="0"/>
      <p:bldP spid="31" grpId="0" animBg="1"/>
      <p:bldP spid="33" grpId="0"/>
      <p:bldP spid="34" grpId="0"/>
      <p:bldP spid="11" grpId="0"/>
      <p:bldP spid="12" grpId="0" animBg="1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095B"/>
                </a:solidFill>
                <a:latin typeface="+mj-lt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A9E754-0D2B-715A-0085-C5BD32678B9A}"/>
              </a:ext>
            </a:extLst>
          </p:cNvPr>
          <p:cNvSpPr/>
          <p:nvPr/>
        </p:nvSpPr>
        <p:spPr>
          <a:xfrm>
            <a:off x="830654" y="1215483"/>
            <a:ext cx="9178251" cy="501675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Overview and Problem Definition</a:t>
            </a:r>
          </a:p>
          <a:p>
            <a:pPr marL="285750" indent="-285750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Literature review</a:t>
            </a:r>
          </a:p>
          <a:p>
            <a:pPr marL="285750" indent="-285750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Proposed Method</a:t>
            </a:r>
          </a:p>
          <a:p>
            <a:pPr marL="742950" lvl="1" indent="-285750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Tensor-based State Space Model</a:t>
            </a:r>
          </a:p>
          <a:p>
            <a:pPr marL="742950" lvl="1" indent="-285750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Extended Kalman Filter</a:t>
            </a:r>
          </a:p>
          <a:p>
            <a:pPr marL="285750" indent="-285750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Experiments and Results</a:t>
            </a:r>
          </a:p>
          <a:p>
            <a:pPr marL="285750" indent="-285750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rgbClr val="000000"/>
                </a:solidFill>
                <a:latin typeface="+mj-lt"/>
              </a:rPr>
              <a:t>Summary and Future Works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BE39A6-06BD-DC5C-F1D0-BB554C8CD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7534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70B020-5D57-E899-3945-762B24E6B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2654" y="115614"/>
            <a:ext cx="8906692" cy="534334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Thank you</a:t>
            </a:r>
            <a:br>
              <a:rPr lang="en-US" dirty="0"/>
            </a:br>
            <a:br>
              <a:rPr lang="en-US" dirty="0"/>
            </a:br>
            <a:r>
              <a:rPr lang="en-US" sz="5400" dirty="0"/>
              <a:t>contact info: mqorbani3@gatech.edu</a:t>
            </a:r>
            <a:br>
              <a:rPr lang="en-US" sz="5400" dirty="0"/>
            </a:br>
            <a:br>
              <a:rPr lang="en-US" sz="5400" dirty="0"/>
            </a:br>
            <a:r>
              <a:rPr lang="en-US" sz="5400" dirty="0"/>
              <a:t>LinkedIn: </a:t>
            </a:r>
            <a:endParaRPr lang="en-US" dirty="0"/>
          </a:p>
        </p:txBody>
      </p:sp>
      <p:pic>
        <p:nvPicPr>
          <p:cNvPr id="4" name="Picture 3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D2442583-B9BE-BEF6-439D-5CA135C206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0718" y="3986048"/>
            <a:ext cx="1839310" cy="183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8121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095B"/>
                </a:solidFill>
                <a:latin typeface="+mj-lt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A9E754-0D2B-715A-0085-C5BD32678B9A}"/>
              </a:ext>
            </a:extLst>
          </p:cNvPr>
          <p:cNvSpPr/>
          <p:nvPr/>
        </p:nvSpPr>
        <p:spPr>
          <a:xfrm>
            <a:off x="830654" y="1215483"/>
            <a:ext cx="9178251" cy="501675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zh-CN" sz="2000" b="1" dirty="0">
                <a:solidFill>
                  <a:srgbClr val="000000"/>
                </a:solidFill>
                <a:latin typeface="+mj-lt"/>
              </a:rPr>
              <a:t>Overview and Problem Definition</a:t>
            </a:r>
          </a:p>
          <a:p>
            <a:pPr marL="285750" indent="-285750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rPr>
              <a:t>Literature review</a:t>
            </a:r>
          </a:p>
          <a:p>
            <a:pPr marL="285750" indent="-285750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rPr>
              <a:t>Proposed Method</a:t>
            </a:r>
          </a:p>
          <a:p>
            <a:pPr marL="742950" lvl="1" indent="-285750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rPr>
              <a:t>Tensor-based State Space Model</a:t>
            </a:r>
          </a:p>
          <a:p>
            <a:pPr marL="742950" lvl="1" indent="-285750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rPr>
              <a:t>Extended Kalman Filter</a:t>
            </a:r>
          </a:p>
          <a:p>
            <a:pPr marL="285750" indent="-285750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rPr>
              <a:t>Experiments and Results</a:t>
            </a:r>
          </a:p>
          <a:p>
            <a:pPr marL="285750" indent="-285750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rPr>
              <a:t>Summary and Future Works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BE39A6-06BD-DC5C-F1D0-BB554C8CD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562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98A02-B3C7-8A20-70BE-F693F82986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1" y="300920"/>
            <a:ext cx="6974758" cy="701096"/>
          </a:xfrm>
        </p:spPr>
        <p:txBody>
          <a:bodyPr anchor="t">
            <a:normAutofit fontScale="90000"/>
          </a:bodyPr>
          <a:lstStyle/>
          <a:p>
            <a:r>
              <a:rPr lang="en-US" altLang="zh-CN" dirty="0">
                <a:solidFill>
                  <a:srgbClr val="00095B"/>
                </a:solidFill>
                <a:latin typeface="+mj-lt"/>
                <a:cs typeface="Arial" panose="020B0604020202020204" pitchFamily="34" charset="0"/>
              </a:rPr>
              <a:t>Overview and Problem Definition</a:t>
            </a:r>
            <a:br>
              <a:rPr lang="en-US" altLang="zh-CN" dirty="0">
                <a:solidFill>
                  <a:srgbClr val="000000"/>
                </a:solidFill>
              </a:rPr>
            </a:br>
            <a:endParaRPr lang="en-US" dirty="0">
              <a:solidFill>
                <a:srgbClr val="00095B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8C61021-43BE-6321-063C-E11195E7B4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7349" y="1949568"/>
            <a:ext cx="5673212" cy="521663"/>
          </a:xfrm>
        </p:spPr>
        <p:txBody>
          <a:bodyPr>
            <a:noAutofit/>
          </a:bodyPr>
          <a:lstStyle/>
          <a:p>
            <a:pPr marL="342900"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Different Types of multilayer networks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382B81-09A9-6A9D-669F-86B9B6CFCE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4338" y="1708150"/>
            <a:ext cx="5367750" cy="3968067"/>
          </a:xfrm>
          <a:prstGeom prst="rect">
            <a:avLst/>
          </a:prstGeom>
        </p:spPr>
      </p:pic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9B92584D-C333-99FD-BEA9-E849DFAC6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08" y="4115952"/>
            <a:ext cx="1659890" cy="1298864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E0E577D5-7F07-42BC-E705-A2A8B1049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1848" y="4115952"/>
            <a:ext cx="1659890" cy="1298864"/>
          </a:xfrm>
          <a:prstGeom prst="rect">
            <a:avLst/>
          </a:prstGeom>
        </p:spPr>
      </p:pic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8174EF5B-779D-B8AB-2ECF-CB95A6658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6055" y="4115952"/>
            <a:ext cx="1659890" cy="1298864"/>
          </a:xfrm>
          <a:prstGeom prst="rect">
            <a:avLst/>
          </a:prstGeom>
        </p:spPr>
      </p:pic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5B697B16-41C1-569A-E763-FDB504C39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1535" y="4115952"/>
            <a:ext cx="1659890" cy="12988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F423CB-4389-9CE0-35B7-DC91B2A576AD}"/>
                  </a:ext>
                </a:extLst>
              </p:cNvPr>
              <p:cNvSpPr txBox="1"/>
              <p:nvPr/>
            </p:nvSpPr>
            <p:spPr>
              <a:xfrm>
                <a:off x="808860" y="5567659"/>
                <a:ext cx="11029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CF423CB-4389-9CE0-35B7-DC91B2A576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860" y="5567659"/>
                <a:ext cx="1102995" cy="276999"/>
              </a:xfrm>
              <a:prstGeom prst="rect">
                <a:avLst/>
              </a:prstGeom>
              <a:blipFill>
                <a:blip r:embed="rId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F348C2-13D1-31DF-D750-3A5C890FAC7C}"/>
                  </a:ext>
                </a:extLst>
              </p:cNvPr>
              <p:cNvSpPr txBox="1"/>
              <p:nvPr/>
            </p:nvSpPr>
            <p:spPr>
              <a:xfrm>
                <a:off x="2502292" y="5567658"/>
                <a:ext cx="11029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0F348C2-13D1-31DF-D750-3A5C890FA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2292" y="5567658"/>
                <a:ext cx="1102995" cy="276999"/>
              </a:xfrm>
              <a:prstGeom prst="rect">
                <a:avLst/>
              </a:prstGeom>
              <a:blipFill>
                <a:blip r:embed="rId6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6A1BB7F-B8A6-AE9E-ED0A-B75D9730FE06}"/>
                  </a:ext>
                </a:extLst>
              </p:cNvPr>
              <p:cNvSpPr txBox="1"/>
              <p:nvPr/>
            </p:nvSpPr>
            <p:spPr>
              <a:xfrm>
                <a:off x="5398900" y="5627467"/>
                <a:ext cx="11029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46A1BB7F-B8A6-AE9E-ED0A-B75D9730FE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8900" y="5627467"/>
                <a:ext cx="1102995" cy="276999"/>
              </a:xfrm>
              <a:prstGeom prst="rect">
                <a:avLst/>
              </a:prstGeom>
              <a:blipFill>
                <a:blip r:embed="rId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438FFF-8906-5512-C752-14A32AA96828}"/>
                  </a:ext>
                </a:extLst>
              </p:cNvPr>
              <p:cNvSpPr txBox="1"/>
              <p:nvPr/>
            </p:nvSpPr>
            <p:spPr>
              <a:xfrm>
                <a:off x="7705734" y="5599666"/>
                <a:ext cx="11029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91438FFF-8906-5512-C752-14A32AA96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5734" y="5599666"/>
                <a:ext cx="1102995" cy="276999"/>
              </a:xfrm>
              <a:prstGeom prst="rect">
                <a:avLst/>
              </a:prstGeom>
              <a:blipFill>
                <a:blip r:embed="rId8"/>
                <a:stretch>
                  <a:fillRect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119D1B2-8B01-3C52-CEAC-86BDE4EA62DE}"/>
              </a:ext>
            </a:extLst>
          </p:cNvPr>
          <p:cNvSpPr txBox="1"/>
          <p:nvPr/>
        </p:nvSpPr>
        <p:spPr>
          <a:xfrm>
            <a:off x="7705734" y="628516"/>
            <a:ext cx="12358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/>
              <a:t>?</a:t>
            </a:r>
          </a:p>
        </p:txBody>
      </p:sp>
      <p:pic>
        <p:nvPicPr>
          <p:cNvPr id="17" name="Picture 16" descr="Diagram&#10;&#10;Description automatically generated">
            <a:extLst>
              <a:ext uri="{FF2B5EF4-FFF2-40B4-BE49-F238E27FC236}">
                <a16:creationId xmlns:a16="http://schemas.microsoft.com/office/drawing/2014/main" id="{720C9B33-F2CD-B968-DAF9-C25E1DC317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1535" y="1828845"/>
            <a:ext cx="1659890" cy="12988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8057287-D7AA-AA9C-CD72-C0B93FCCF156}"/>
                  </a:ext>
                </a:extLst>
              </p:cNvPr>
              <p:cNvSpPr txBox="1"/>
              <p:nvPr/>
            </p:nvSpPr>
            <p:spPr>
              <a:xfrm>
                <a:off x="7454274" y="3321796"/>
                <a:ext cx="1102995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8057287-D7AA-AA9C-CD72-C0B93FCCF1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274" y="3321796"/>
                <a:ext cx="1102995" cy="276999"/>
              </a:xfrm>
              <a:prstGeom prst="rect">
                <a:avLst/>
              </a:prstGeom>
              <a:blipFill>
                <a:blip r:embed="rId9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4DFB8589-D7B9-40F0-5C93-B125C0F1B13D}"/>
              </a:ext>
            </a:extLst>
          </p:cNvPr>
          <p:cNvCxnSpPr/>
          <p:nvPr/>
        </p:nvCxnSpPr>
        <p:spPr>
          <a:xfrm flipV="1">
            <a:off x="6312969" y="2704040"/>
            <a:ext cx="762201" cy="101021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BE4BA9D-50A7-A296-DFCD-0A5FB313FAC5}"/>
              </a:ext>
            </a:extLst>
          </p:cNvPr>
          <p:cNvSpPr txBox="1"/>
          <p:nvPr/>
        </p:nvSpPr>
        <p:spPr>
          <a:xfrm>
            <a:off x="5761471" y="2943043"/>
            <a:ext cx="1102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predict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5EE0C2B-6639-F9B4-AE4F-B3C1E8FC1A50}"/>
              </a:ext>
            </a:extLst>
          </p:cNvPr>
          <p:cNvCxnSpPr/>
          <p:nvPr/>
        </p:nvCxnSpPr>
        <p:spPr>
          <a:xfrm>
            <a:off x="8941574" y="2478277"/>
            <a:ext cx="1105396" cy="95072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972454F7-0C06-CD64-550B-A950B7650F20}"/>
              </a:ext>
            </a:extLst>
          </p:cNvPr>
          <p:cNvCxnSpPr>
            <a:cxnSpLocks/>
          </p:cNvCxnSpPr>
          <p:nvPr/>
        </p:nvCxnSpPr>
        <p:spPr>
          <a:xfrm flipV="1">
            <a:off x="8907172" y="3931920"/>
            <a:ext cx="1158092" cy="72612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99A122F-D722-C724-5E40-B1550CBA897C}"/>
              </a:ext>
            </a:extLst>
          </p:cNvPr>
          <p:cNvSpPr txBox="1"/>
          <p:nvPr/>
        </p:nvSpPr>
        <p:spPr>
          <a:xfrm>
            <a:off x="10046971" y="3437012"/>
            <a:ext cx="2290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Anomaly?</a:t>
            </a:r>
          </a:p>
          <a:p>
            <a:r>
              <a:rPr lang="en-US" dirty="0"/>
              <a:t>Significant change?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04AE6FD-1D08-5AF2-360D-F1D62C3A04EB}"/>
              </a:ext>
            </a:extLst>
          </p:cNvPr>
          <p:cNvCxnSpPr/>
          <p:nvPr/>
        </p:nvCxnSpPr>
        <p:spPr>
          <a:xfrm>
            <a:off x="7098665" y="3758318"/>
            <a:ext cx="0" cy="2118347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58CB7F63-B24B-EEB0-BB7C-028F779FE116}"/>
              </a:ext>
            </a:extLst>
          </p:cNvPr>
          <p:cNvSpPr txBox="1"/>
          <p:nvPr/>
        </p:nvSpPr>
        <p:spPr>
          <a:xfrm>
            <a:off x="4188178" y="4572000"/>
            <a:ext cx="959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 . . . . . 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F80E2960-0922-58EA-04F4-665A9D3CD73B}"/>
              </a:ext>
            </a:extLst>
          </p:cNvPr>
          <p:cNvSpPr txBox="1">
            <a:spLocks/>
          </p:cNvSpPr>
          <p:nvPr/>
        </p:nvSpPr>
        <p:spPr>
          <a:xfrm>
            <a:off x="447349" y="2492132"/>
            <a:ext cx="5673212" cy="427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2000" dirty="0">
                <a:solidFill>
                  <a:srgbClr val="000000"/>
                </a:solidFill>
                <a:latin typeface="+mn-lt"/>
              </a:rPr>
              <a:t>Temporal Multilayer Network</a:t>
            </a:r>
          </a:p>
          <a:p>
            <a:pPr>
              <a:lnSpc>
                <a:spcPct val="120000"/>
              </a:lnSpc>
            </a:pPr>
            <a:endParaRPr lang="en-US" sz="20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27" name="Slide Number Placeholder 26">
            <a:extLst>
              <a:ext uri="{FF2B5EF4-FFF2-40B4-BE49-F238E27FC236}">
                <a16:creationId xmlns:a16="http://schemas.microsoft.com/office/drawing/2014/main" id="{95758FBD-D865-0F8E-DAA0-313AEF3728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05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  <p:bldP spid="18" grpId="0"/>
      <p:bldP spid="20" grpId="0"/>
      <p:bldP spid="23" grpId="0"/>
      <p:bldP spid="25" grpId="0"/>
      <p:bldP spid="2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095B"/>
                </a:solidFill>
                <a:latin typeface="+mj-lt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A9E754-0D2B-715A-0085-C5BD32678B9A}"/>
              </a:ext>
            </a:extLst>
          </p:cNvPr>
          <p:cNvSpPr/>
          <p:nvPr/>
        </p:nvSpPr>
        <p:spPr>
          <a:xfrm>
            <a:off x="830654" y="1215483"/>
            <a:ext cx="9178251" cy="501675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rPr>
              <a:t>Overview and Problem Definition</a:t>
            </a:r>
          </a:p>
          <a:p>
            <a:pPr marL="342900" indent="-285750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zh-CN" sz="2000" b="1" dirty="0">
                <a:solidFill>
                  <a:srgbClr val="000000"/>
                </a:solidFill>
                <a:latin typeface="+mj-lt"/>
              </a:rPr>
              <a:t>Literature review</a:t>
            </a:r>
          </a:p>
          <a:p>
            <a:pPr marL="285750" indent="-285750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rPr>
              <a:t>Proposed Method</a:t>
            </a:r>
          </a:p>
          <a:p>
            <a:pPr marL="742950" lvl="1" indent="-285750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rPr>
              <a:t>Tensor-based State Space Model</a:t>
            </a:r>
          </a:p>
          <a:p>
            <a:pPr marL="742950" lvl="1" indent="-285750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rPr>
              <a:t>Extended Kalman Filter</a:t>
            </a:r>
          </a:p>
          <a:p>
            <a:pPr marL="285750" indent="-285750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rPr>
              <a:t>Experiments and Results</a:t>
            </a:r>
          </a:p>
          <a:p>
            <a:pPr marL="285750" indent="-285750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rPr>
              <a:t>Summary and Future Works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BE39A6-06BD-DC5C-F1D0-BB554C8CD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641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17E8172E-AC4F-4485-B819-CD95AB5A1C91}"/>
              </a:ext>
            </a:extLst>
          </p:cNvPr>
          <p:cNvSpPr txBox="1"/>
          <p:nvPr/>
        </p:nvSpPr>
        <p:spPr>
          <a:xfrm>
            <a:off x="8776442" y="1091366"/>
            <a:ext cx="14484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XXX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Lorem Ipsum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F6EE8BE-4F6F-4E5D-88C9-527BA9BC52C8}"/>
              </a:ext>
            </a:extLst>
          </p:cNvPr>
          <p:cNvSpPr txBox="1"/>
          <p:nvPr/>
        </p:nvSpPr>
        <p:spPr>
          <a:xfrm>
            <a:off x="7929775" y="2598366"/>
            <a:ext cx="14484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XXX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Lorem Ipsum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2981407-FB3B-B42C-3382-09A7F15EA9F2}"/>
              </a:ext>
            </a:extLst>
          </p:cNvPr>
          <p:cNvSpPr txBox="1">
            <a:spLocks/>
          </p:cNvSpPr>
          <p:nvPr/>
        </p:nvSpPr>
        <p:spPr>
          <a:xfrm>
            <a:off x="381001" y="300920"/>
            <a:ext cx="6974758" cy="701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>
                <a:solidFill>
                  <a:srgbClr val="00095B"/>
                </a:solidFill>
                <a:latin typeface="+mj-lt"/>
                <a:cs typeface="Arial" panose="020B0604020202020204" pitchFamily="34" charset="0"/>
              </a:rPr>
              <a:t>Literature Review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2247DE20-8E6C-12E3-14EF-B385974021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2808591"/>
              </p:ext>
            </p:extLst>
          </p:nvPr>
        </p:nvGraphicFramePr>
        <p:xfrm>
          <a:off x="524688" y="1422108"/>
          <a:ext cx="11364688" cy="426073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839098">
                  <a:extLst>
                    <a:ext uri="{9D8B030D-6E8A-4147-A177-3AD203B41FA5}">
                      <a16:colId xmlns:a16="http://schemas.microsoft.com/office/drawing/2014/main" val="2164925933"/>
                    </a:ext>
                  </a:extLst>
                </a:gridCol>
                <a:gridCol w="1003665">
                  <a:extLst>
                    <a:ext uri="{9D8B030D-6E8A-4147-A177-3AD203B41FA5}">
                      <a16:colId xmlns:a16="http://schemas.microsoft.com/office/drawing/2014/main" val="4129123434"/>
                    </a:ext>
                  </a:extLst>
                </a:gridCol>
                <a:gridCol w="4521925">
                  <a:extLst>
                    <a:ext uri="{9D8B030D-6E8A-4147-A177-3AD203B41FA5}">
                      <a16:colId xmlns:a16="http://schemas.microsoft.com/office/drawing/2014/main" val="1800446940"/>
                    </a:ext>
                  </a:extLst>
                </a:gridCol>
              </a:tblGrid>
              <a:tr h="488218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Paper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Year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/>
                        <a:t>Method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33200"/>
                  </a:ext>
                </a:extLst>
              </a:tr>
              <a:tr h="87057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Change Detection in a Dynamic Stream of Attributed Networks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Mostafa </a:t>
                      </a:r>
                      <a:r>
                        <a:rPr lang="en-US" sz="1400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Reisi</a:t>
                      </a:r>
                      <a:r>
                        <a:rPr lang="en-US" sz="14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Gahrooei</a:t>
                      </a:r>
                      <a:r>
                        <a:rPr lang="en-US" sz="14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Kamran </a:t>
                      </a:r>
                      <a:r>
                        <a:rPr lang="en-US" sz="1400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Paynabar</a:t>
                      </a:r>
                      <a:endParaRPr lang="en-US" sz="1400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2017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They combined state space model, and Kalman filter to detect change points in one-layer networks. They consider nodes’ attributes.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6276839"/>
                  </a:ext>
                </a:extLst>
              </a:tr>
              <a:tr h="1256013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Modeling and Change Detection for Count-Weighted Multilayer Networks</a:t>
                      </a:r>
                    </a:p>
                    <a:p>
                      <a:r>
                        <a:rPr lang="en-US" sz="14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Hang Dong, Nan Chen &amp; </a:t>
                      </a:r>
                      <a:r>
                        <a:rPr lang="en-US" sz="1400" kern="1200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Kaibo</a:t>
                      </a:r>
                      <a:r>
                        <a:rPr lang="en-US" sz="14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Wang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2019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They use SBM models to detect changes in community behavioral patterns. </a:t>
                      </a: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The community</a:t>
                      </a:r>
                    </a:p>
                    <a:p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memberships cannot be different across all layers. they do not consider nodes’ features!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7888592"/>
                  </a:ext>
                </a:extLst>
              </a:tr>
              <a:tr h="78866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Latent Evolution Model for Change Point Detection in Time-varying Networks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rgbClr val="000000"/>
                          </a:solidFill>
                        </a:rPr>
                        <a:t>Yongshun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 Gong, 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</a:rPr>
                        <a:t>Xue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 Dong, Jian Zhang, Meng Chen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2022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They treat a network as a graph and used </a:t>
                      </a:r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Graph-based change point detection algorithms. They work on one-layer networks.</a:t>
                      </a:r>
                      <a:endParaRPr 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6511533"/>
                  </a:ext>
                </a:extLst>
              </a:tr>
              <a:tr h="637803">
                <a:tc>
                  <a:txBody>
                    <a:bodyPr/>
                    <a:lstStyle/>
                    <a:p>
                      <a:r>
                        <a:rPr lang="en-US" sz="1600" kern="1200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Multi-view change point detection in dynamic networks 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Yingjie 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</a:rPr>
                        <a:t>Xie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, Wenjun Wang, 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</a:rPr>
                        <a:t>Minglai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 Shao, 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</a:rPr>
                        <a:t>Tianpeng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 Li, </a:t>
                      </a:r>
                      <a:r>
                        <a:rPr lang="en-US" sz="1400" dirty="0" err="1">
                          <a:solidFill>
                            <a:srgbClr val="000000"/>
                          </a:solidFill>
                        </a:rPr>
                        <a:t>YandoNg</a:t>
                      </a:r>
                      <a:r>
                        <a:rPr lang="en-US" sz="1400" dirty="0">
                          <a:solidFill>
                            <a:srgbClr val="000000"/>
                          </a:solidFill>
                        </a:rPr>
                        <a:t> Yu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2023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rgbClr val="000000"/>
                          </a:solidFill>
                        </a:rPr>
                        <a:t>They detect changes between and within communities. And they do not work with attributed networks.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028101"/>
                  </a:ext>
                </a:extLst>
              </a:tr>
            </a:tbl>
          </a:graphicData>
        </a:graphic>
      </p:graphicFrame>
      <p:sp>
        <p:nvSpPr>
          <p:cNvPr id="35" name="Slide Number Placeholder 34">
            <a:extLst>
              <a:ext uri="{FF2B5EF4-FFF2-40B4-BE49-F238E27FC236}">
                <a16:creationId xmlns:a16="http://schemas.microsoft.com/office/drawing/2014/main" id="{B2B1EB23-1BCF-1B18-5208-98310AC02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1160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2981407-FB3B-B42C-3382-09A7F15EA9F2}"/>
              </a:ext>
            </a:extLst>
          </p:cNvPr>
          <p:cNvSpPr txBox="1">
            <a:spLocks/>
          </p:cNvSpPr>
          <p:nvPr/>
        </p:nvSpPr>
        <p:spPr>
          <a:xfrm>
            <a:off x="381001" y="300920"/>
            <a:ext cx="6974758" cy="701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altLang="zh-CN" dirty="0">
                <a:solidFill>
                  <a:srgbClr val="00095B"/>
                </a:solidFill>
                <a:latin typeface="+mj-lt"/>
                <a:cs typeface="Arial" panose="020B0604020202020204" pitchFamily="34" charset="0"/>
              </a:rPr>
              <a:t>Problem Definition</a:t>
            </a:r>
            <a:endParaRPr lang="en-US" dirty="0">
              <a:solidFill>
                <a:srgbClr val="00095B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FF0889-BF2B-677C-CD41-6E2C26E18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8</a:t>
            </a:fld>
            <a:endParaRPr lang="en-US"/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40C0353-4280-523B-F8DF-B0DDD2AA2D16}"/>
              </a:ext>
            </a:extLst>
          </p:cNvPr>
          <p:cNvSpPr txBox="1">
            <a:spLocks/>
          </p:cNvSpPr>
          <p:nvPr/>
        </p:nvSpPr>
        <p:spPr>
          <a:xfrm>
            <a:off x="839288" y="1108890"/>
            <a:ext cx="7468848" cy="5073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2400" b="1" dirty="0">
                <a:solidFill>
                  <a:srgbClr val="000000"/>
                </a:solidFill>
                <a:latin typeface="+mn-lt"/>
              </a:rPr>
              <a:t>Objective</a:t>
            </a:r>
            <a:endParaRPr lang="en-US" sz="1800" b="1" dirty="0">
              <a:solidFill>
                <a:srgbClr val="000000"/>
              </a:solidFill>
              <a:latin typeface="+mn-lt"/>
            </a:endParaRPr>
          </a:p>
          <a:p>
            <a:pPr lvl="1">
              <a:lnSpc>
                <a:spcPct val="120000"/>
              </a:lnSpc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Detect anomalies in temporal attributed multilayer networks</a:t>
            </a:r>
          </a:p>
          <a:p>
            <a:pPr lvl="1">
              <a:lnSpc>
                <a:spcPct val="120000"/>
              </a:lnSpc>
            </a:pPr>
            <a:endParaRPr lang="en-US" sz="1800" dirty="0">
              <a:solidFill>
                <a:srgbClr val="000000"/>
              </a:solidFill>
              <a:latin typeface="+mn-lt"/>
            </a:endParaRPr>
          </a:p>
          <a:p>
            <a:pPr marL="342900"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2400" b="1" dirty="0">
                <a:solidFill>
                  <a:srgbClr val="000000"/>
                </a:solidFill>
                <a:latin typeface="+mn-lt"/>
              </a:rPr>
              <a:t>Challenges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High dimensional data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solidFill>
                  <a:srgbClr val="000000"/>
                </a:solidFill>
              </a:rPr>
              <a:t>Attributes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solidFill>
                  <a:srgbClr val="000000"/>
                </a:solidFill>
              </a:rPr>
              <a:t>Dynamics of networks</a:t>
            </a:r>
            <a:endParaRPr lang="en-US" sz="1800" dirty="0">
              <a:solidFill>
                <a:srgbClr val="000000"/>
              </a:solidFill>
              <a:latin typeface="+mn-lt"/>
            </a:endParaRPr>
          </a:p>
          <a:p>
            <a:pPr lvl="1">
              <a:lnSpc>
                <a:spcPct val="120000"/>
              </a:lnSpc>
            </a:pPr>
            <a:endParaRPr lang="en-US" sz="1800" dirty="0">
              <a:solidFill>
                <a:srgbClr val="000000"/>
              </a:solidFill>
              <a:latin typeface="+mn-lt"/>
            </a:endParaRPr>
          </a:p>
          <a:p>
            <a:pPr marL="342900"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2400" b="1" dirty="0">
                <a:solidFill>
                  <a:srgbClr val="000000"/>
                </a:solidFill>
                <a:latin typeface="+mn-lt"/>
              </a:rPr>
              <a:t>Proposed Method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Anomaly detection method using tensor based Generalized linear models and Extended Kalman filter.</a:t>
            </a:r>
          </a:p>
          <a:p>
            <a:pPr marL="342900" indent="-342900">
              <a:lnSpc>
                <a:spcPct val="120000"/>
              </a:lnSpc>
              <a:buFont typeface="Wingdings" pitchFamily="2" charset="2"/>
              <a:buChar char="§"/>
            </a:pPr>
            <a:endParaRPr lang="en-US" sz="1800" dirty="0">
              <a:solidFill>
                <a:srgbClr val="000000"/>
              </a:solidFill>
              <a:latin typeface="+mn-lt"/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584D2D08-807F-3974-795E-8E0C41514E8B}"/>
              </a:ext>
            </a:extLst>
          </p:cNvPr>
          <p:cNvSpPr txBox="1">
            <a:spLocks/>
          </p:cNvSpPr>
          <p:nvPr/>
        </p:nvSpPr>
        <p:spPr>
          <a:xfrm>
            <a:off x="839288" y="1108890"/>
            <a:ext cx="7468848" cy="507365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b="0" kern="1200">
                <a:solidFill>
                  <a:srgbClr val="003057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2400" b="1" dirty="0">
                <a:solidFill>
                  <a:srgbClr val="000000"/>
                </a:solidFill>
                <a:latin typeface="+mn-lt"/>
              </a:rPr>
              <a:t>Objective</a:t>
            </a:r>
            <a:endParaRPr lang="en-US" sz="1800" b="1" dirty="0">
              <a:solidFill>
                <a:srgbClr val="000000"/>
              </a:solidFill>
              <a:latin typeface="+mn-lt"/>
            </a:endParaRPr>
          </a:p>
          <a:p>
            <a:pPr lvl="1">
              <a:lnSpc>
                <a:spcPct val="120000"/>
              </a:lnSpc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Detect anomalies in temporal attributed multilayer networks</a:t>
            </a:r>
          </a:p>
          <a:p>
            <a:pPr lvl="1">
              <a:lnSpc>
                <a:spcPct val="120000"/>
              </a:lnSpc>
            </a:pPr>
            <a:endParaRPr lang="en-US" sz="1800" dirty="0">
              <a:solidFill>
                <a:srgbClr val="000000"/>
              </a:solidFill>
              <a:latin typeface="+mn-lt"/>
            </a:endParaRPr>
          </a:p>
          <a:p>
            <a:pPr marL="342900"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2400" b="1" dirty="0">
                <a:solidFill>
                  <a:srgbClr val="000000"/>
                </a:solidFill>
                <a:latin typeface="+mn-lt"/>
              </a:rPr>
              <a:t>Challenges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High dimensional data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solidFill>
                  <a:srgbClr val="92D050"/>
                </a:solidFill>
              </a:rPr>
              <a:t>Attributes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solidFill>
                  <a:srgbClr val="FFC000"/>
                </a:solidFill>
              </a:rPr>
              <a:t>Dynamics of networks</a:t>
            </a:r>
            <a:endParaRPr lang="en-US" sz="1800" dirty="0">
              <a:solidFill>
                <a:srgbClr val="FFC000"/>
              </a:solidFill>
              <a:latin typeface="+mn-lt"/>
            </a:endParaRPr>
          </a:p>
          <a:p>
            <a:pPr lvl="1">
              <a:lnSpc>
                <a:spcPct val="120000"/>
              </a:lnSpc>
            </a:pPr>
            <a:endParaRPr lang="en-US" sz="1800" dirty="0">
              <a:solidFill>
                <a:srgbClr val="000000"/>
              </a:solidFill>
              <a:latin typeface="+mn-lt"/>
            </a:endParaRPr>
          </a:p>
          <a:p>
            <a:pPr marL="342900" indent="-342900">
              <a:lnSpc>
                <a:spcPct val="120000"/>
              </a:lnSpc>
              <a:buFont typeface="Wingdings" pitchFamily="2" charset="2"/>
              <a:buChar char="§"/>
            </a:pPr>
            <a:r>
              <a:rPr lang="en-US" sz="2400" b="1" dirty="0">
                <a:solidFill>
                  <a:srgbClr val="000000"/>
                </a:solidFill>
                <a:latin typeface="+mn-lt"/>
              </a:rPr>
              <a:t>Proposed Method</a:t>
            </a:r>
          </a:p>
          <a:p>
            <a:pPr lvl="1">
              <a:lnSpc>
                <a:spcPct val="120000"/>
              </a:lnSpc>
            </a:pPr>
            <a:r>
              <a:rPr lang="en-US" sz="1800" dirty="0">
                <a:solidFill>
                  <a:srgbClr val="000000"/>
                </a:solidFill>
                <a:latin typeface="+mn-lt"/>
              </a:rPr>
              <a:t>Anomaly detection method using </a:t>
            </a:r>
            <a:r>
              <a:rPr 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</a:rPr>
              <a:t>tensor based </a:t>
            </a:r>
            <a:r>
              <a:rPr lang="en-US" sz="1800" dirty="0">
                <a:solidFill>
                  <a:srgbClr val="92D050"/>
                </a:solidFill>
                <a:latin typeface="+mn-lt"/>
              </a:rPr>
              <a:t>Generalized linear models </a:t>
            </a:r>
            <a:r>
              <a:rPr lang="en-US" sz="1800" dirty="0">
                <a:solidFill>
                  <a:srgbClr val="000000"/>
                </a:solidFill>
                <a:latin typeface="+mn-lt"/>
              </a:rPr>
              <a:t>and </a:t>
            </a:r>
            <a:r>
              <a:rPr lang="en-US" sz="1800" dirty="0">
                <a:solidFill>
                  <a:srgbClr val="FFC000"/>
                </a:solidFill>
                <a:latin typeface="+mn-lt"/>
              </a:rPr>
              <a:t>Extended Kalman filter</a:t>
            </a:r>
            <a:r>
              <a:rPr lang="en-US" sz="1800" dirty="0">
                <a:solidFill>
                  <a:srgbClr val="000000"/>
                </a:solidFill>
                <a:latin typeface="+mn-lt"/>
              </a:rPr>
              <a:t>.</a:t>
            </a:r>
          </a:p>
          <a:p>
            <a:pPr marL="342900" indent="-342900">
              <a:lnSpc>
                <a:spcPct val="120000"/>
              </a:lnSpc>
              <a:buFont typeface="Wingdings" pitchFamily="2" charset="2"/>
              <a:buChar char="§"/>
            </a:pPr>
            <a:endParaRPr lang="en-US" sz="1800" dirty="0">
              <a:solidFill>
                <a:srgbClr val="0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02361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9440CB7-1E29-9893-FCEB-9947FCBE1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>
                <a:solidFill>
                  <a:srgbClr val="00095B"/>
                </a:solidFill>
                <a:latin typeface="+mj-lt"/>
                <a:cs typeface="Arial" panose="020B0604020202020204" pitchFamily="34" charset="0"/>
              </a:rPr>
              <a:t>Outline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A9E754-0D2B-715A-0085-C5BD32678B9A}"/>
              </a:ext>
            </a:extLst>
          </p:cNvPr>
          <p:cNvSpPr/>
          <p:nvPr/>
        </p:nvSpPr>
        <p:spPr>
          <a:xfrm>
            <a:off x="830654" y="1215483"/>
            <a:ext cx="9178251" cy="5016758"/>
          </a:xfrm>
          <a:prstGeom prst="rect">
            <a:avLst/>
          </a:prstGeom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rPr>
              <a:t>Overview and Problem Definition</a:t>
            </a:r>
          </a:p>
          <a:p>
            <a:pPr marL="285750" indent="-285750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rPr>
              <a:t>Literature review</a:t>
            </a:r>
          </a:p>
          <a:p>
            <a:pPr marL="285750" indent="-285750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zh-CN" sz="2000" b="1" dirty="0">
                <a:solidFill>
                  <a:srgbClr val="000000"/>
                </a:solidFill>
                <a:latin typeface="+mj-lt"/>
              </a:rPr>
              <a:t>Proposed Method</a:t>
            </a:r>
          </a:p>
          <a:p>
            <a:pPr marL="742950" lvl="1" indent="-285750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zh-CN" sz="2000" b="1" dirty="0">
                <a:solidFill>
                  <a:srgbClr val="000000"/>
                </a:solidFill>
                <a:latin typeface="+mj-lt"/>
              </a:rPr>
              <a:t>Tensor-based State Space Model</a:t>
            </a:r>
          </a:p>
          <a:p>
            <a:pPr marL="742950" lvl="1" indent="-285750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rPr>
              <a:t>Extended Kalman Filter</a:t>
            </a:r>
          </a:p>
          <a:p>
            <a:pPr marL="285750" indent="-285750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rPr>
              <a:t>Experiments and Results</a:t>
            </a:r>
          </a:p>
          <a:p>
            <a:pPr marL="285750" indent="-285750">
              <a:spcBef>
                <a:spcPts val="1800"/>
              </a:spcBef>
              <a:spcAft>
                <a:spcPts val="1800"/>
              </a:spcAft>
              <a:buFont typeface="Wingdings" panose="05000000000000000000" pitchFamily="2" charset="2"/>
              <a:buChar char="§"/>
            </a:pPr>
            <a:r>
              <a:rPr lang="en-US" altLang="zh-CN" sz="2000" dirty="0">
                <a:solidFill>
                  <a:schemeClr val="tx2">
                    <a:lumMod val="40000"/>
                    <a:lumOff val="60000"/>
                  </a:schemeClr>
                </a:solidFill>
                <a:latin typeface="+mj-lt"/>
              </a:rPr>
              <a:t>Summary and Future Works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BE39A6-06BD-DC5C-F1D0-BB554C8CD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795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22981407-FB3B-B42C-3382-09A7F15EA9F2}"/>
              </a:ext>
            </a:extLst>
          </p:cNvPr>
          <p:cNvSpPr txBox="1">
            <a:spLocks/>
          </p:cNvSpPr>
          <p:nvPr/>
        </p:nvSpPr>
        <p:spPr>
          <a:xfrm>
            <a:off x="381001" y="300920"/>
            <a:ext cx="6974758" cy="70109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i="0" kern="1200" baseline="0">
                <a:solidFill>
                  <a:srgbClr val="A7934B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r>
              <a:rPr lang="en-US" dirty="0">
                <a:solidFill>
                  <a:srgbClr val="00095B"/>
                </a:solidFill>
                <a:latin typeface="+mj-lt"/>
                <a:cs typeface="Arial" panose="020B0604020202020204" pitchFamily="34" charset="0"/>
              </a:rPr>
              <a:t>Tensor-based State Space Model</a:t>
            </a:r>
          </a:p>
        </p:txBody>
      </p:sp>
      <p:pic>
        <p:nvPicPr>
          <p:cNvPr id="4" name="Picture 3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96AED13A-B640-BF0D-7A8C-2EEB65E9F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870" y="1227916"/>
            <a:ext cx="7288678" cy="2411851"/>
          </a:xfrm>
          <a:prstGeom prst="rect">
            <a:avLst/>
          </a:prstGeom>
        </p:spPr>
      </p:pic>
      <p:pic>
        <p:nvPicPr>
          <p:cNvPr id="6" name="Picture 5" descr="A mathematical equation with black text&#10;&#10;Description automatically generated with medium confidence">
            <a:extLst>
              <a:ext uri="{FF2B5EF4-FFF2-40B4-BE49-F238E27FC236}">
                <a16:creationId xmlns:a16="http://schemas.microsoft.com/office/drawing/2014/main" id="{2E2C0A79-FC45-89C6-5CCD-EC0ED56546D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713" r="9048"/>
          <a:stretch/>
        </p:blipFill>
        <p:spPr>
          <a:xfrm>
            <a:off x="1860215" y="3755193"/>
            <a:ext cx="1844300" cy="1118695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FF0889-BF2B-677C-CD41-6E2C26E18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678206-0642-9F48-9727-6B519CB285FA}" type="slidenum">
              <a:rPr lang="en-US" smtClean="0"/>
              <a:t>10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 Placeholder 3">
                <a:extLst>
                  <a:ext uri="{FF2B5EF4-FFF2-40B4-BE49-F238E27FC236}">
                    <a16:creationId xmlns:a16="http://schemas.microsoft.com/office/drawing/2014/main" id="{940C0353-4280-523B-F8DF-B0DDD2AA2D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81000" y="5190560"/>
                <a:ext cx="8808156" cy="15729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16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4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2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b="0" kern="1200">
                    <a:solidFill>
                      <a:srgbClr val="003057"/>
                    </a:solidFill>
                    <a:latin typeface="Roboto" panose="02000000000000000000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20000"/>
                  </a:lnSpc>
                  <a:buFont typeface="Wingdings" pitchFamily="2" charset="2"/>
                  <a:buChar char="§"/>
                </a:pPr>
                <a:r>
                  <a:rPr lang="en-US" sz="1800" dirty="0">
                    <a:solidFill>
                      <a:srgbClr val="000000"/>
                    </a:solidFill>
                    <a:latin typeface="+mn-lt"/>
                  </a:rPr>
                  <a:t>We observe the network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dirty="0">
                    <a:solidFill>
                      <a:srgbClr val="000000"/>
                    </a:solidFill>
                    <a:latin typeface="+mn-lt"/>
                  </a:rPr>
                  <a:t>) and need to estimate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800" b="0" i="1" dirty="0">
                    <a:solidFill>
                      <a:srgbClr val="000000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</a:rPr>
                  <a:t>.</a:t>
                </a:r>
              </a:p>
              <a:p>
                <a:pPr marL="342900" indent="-342900">
                  <a:lnSpc>
                    <a:spcPct val="120000"/>
                  </a:lnSpc>
                  <a:buFont typeface="Wingdings" pitchFamily="2" charset="2"/>
                  <a:buChar char="§"/>
                </a:pPr>
                <a:r>
                  <a:rPr lang="en-US" sz="1800" dirty="0">
                    <a:solidFill>
                      <a:srgbClr val="000000"/>
                    </a:solidFill>
                    <a:latin typeface="+mn-lt"/>
                  </a:rPr>
                  <a:t>To reduce dimensions, we use tensor tucker decomposition.</a:t>
                </a:r>
              </a:p>
            </p:txBody>
          </p:sp>
        </mc:Choice>
        <mc:Fallback xmlns="">
          <p:sp>
            <p:nvSpPr>
              <p:cNvPr id="10" name="Text Placeholder 3">
                <a:extLst>
                  <a:ext uri="{FF2B5EF4-FFF2-40B4-BE49-F238E27FC236}">
                    <a16:creationId xmlns:a16="http://schemas.microsoft.com/office/drawing/2014/main" id="{940C0353-4280-523B-F8DF-B0DDD2AA2D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5190560"/>
                <a:ext cx="8808156" cy="1572901"/>
              </a:xfrm>
              <a:prstGeom prst="rect">
                <a:avLst/>
              </a:prstGeom>
              <a:blipFill>
                <a:blip r:embed="rId5"/>
                <a:stretch>
                  <a:fillRect l="-576" t="-8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 descr="Diagram&#10;&#10;Description automatically generated">
            <a:extLst>
              <a:ext uri="{FF2B5EF4-FFF2-40B4-BE49-F238E27FC236}">
                <a16:creationId xmlns:a16="http://schemas.microsoft.com/office/drawing/2014/main" id="{89743CC5-B574-4827-9443-1FA6137A11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7829" y="1208628"/>
            <a:ext cx="2396511" cy="187527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1786E2-C7B5-BB2B-10A8-85431BEFD972}"/>
                  </a:ext>
                </a:extLst>
              </p:cNvPr>
              <p:cNvSpPr txBox="1"/>
              <p:nvPr/>
            </p:nvSpPr>
            <p:spPr>
              <a:xfrm>
                <a:off x="3991232" y="3941663"/>
                <a:ext cx="798246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 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𝐵𝑒𝑟𝑛𝑜𝑢𝑙𝑙𝑖</m:t>
                    </m:r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lit/>
                          </m:rPr>
                          <a:rPr lang="en-US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produces a realization of Bernoulli</a:t>
                </a:r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C1786E2-C7B5-BB2B-10A8-85431BEFD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232" y="3941663"/>
                <a:ext cx="7982465" cy="369332"/>
              </a:xfrm>
              <a:prstGeom prst="rect">
                <a:avLst/>
              </a:prstGeom>
              <a:blipFill>
                <a:blip r:embed="rId7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1BBF925-7711-7838-D0DD-44AC792D2E63}"/>
                  </a:ext>
                </a:extLst>
              </p:cNvPr>
              <p:cNvSpPr txBox="1"/>
              <p:nvPr/>
            </p:nvSpPr>
            <p:spPr>
              <a:xfrm>
                <a:off x="3991232" y="4310995"/>
                <a:ext cx="656452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18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.</m:t>
                        </m:r>
                      </m:e>
                    </m:d>
                  </m:oMath>
                </a14:m>
                <a:r>
                  <a:rPr lang="en-US" dirty="0">
                    <a:solidFill>
                      <a:srgbClr val="000000"/>
                    </a:solidFill>
                  </a:rPr>
                  <a:t> is the logit inverse function </a:t>
                </a:r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1BBF925-7711-7838-D0DD-44AC792D2E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1232" y="4310995"/>
                <a:ext cx="6564525" cy="369332"/>
              </a:xfrm>
              <a:prstGeom prst="rect">
                <a:avLst/>
              </a:prstGeom>
              <a:blipFill>
                <a:blip r:embed="rId8"/>
                <a:stretch>
                  <a:fillRect t="-666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8493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itle Page">
  <a:themeElements>
    <a:clrScheme name="Custom 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64CCC9"/>
      </a:accent2>
      <a:accent3>
        <a:srgbClr val="A3D233"/>
      </a:accent3>
      <a:accent4>
        <a:srgbClr val="EAAA00"/>
      </a:accent4>
      <a:accent5>
        <a:srgbClr val="008C95"/>
      </a:accent5>
      <a:accent6>
        <a:srgbClr val="7800FF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2.xml><?xml version="1.0" encoding="utf-8"?>
<a:theme xmlns:a="http://schemas.openxmlformats.org/drawingml/2006/main" name="Dividers">
  <a:themeElements>
    <a:clrScheme name="GA Tech 2021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EAAA00"/>
      </a:accent1>
      <a:accent2>
        <a:srgbClr val="64CCC9"/>
      </a:accent2>
      <a:accent3>
        <a:srgbClr val="A3D233"/>
      </a:accent3>
      <a:accent4>
        <a:srgbClr val="7800FF"/>
      </a:accent4>
      <a:accent5>
        <a:srgbClr val="008C95"/>
      </a:accent5>
      <a:accent6>
        <a:srgbClr val="E04F38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ATech_PPTtemplate_2021_wide" id="{E85096BA-033B-D848-B268-A76C8AE5D2A4}" vid="{1C4A0A5B-2267-F04A-B00C-3FCDF7CFA02E}"/>
    </a:ext>
  </a:extLst>
</a:theme>
</file>

<file path=ppt/theme/theme3.xml><?xml version="1.0" encoding="utf-8"?>
<a:theme xmlns:a="http://schemas.openxmlformats.org/drawingml/2006/main" name="Content Page">
  <a:themeElements>
    <a:clrScheme name="GT Theme">
      <a:dk1>
        <a:srgbClr val="003057"/>
      </a:dk1>
      <a:lt1>
        <a:srgbClr val="FFFFFF"/>
      </a:lt1>
      <a:dk2>
        <a:srgbClr val="545859"/>
      </a:dk2>
      <a:lt2>
        <a:srgbClr val="D6DBD3"/>
      </a:lt2>
      <a:accent1>
        <a:srgbClr val="B3A369"/>
      </a:accent1>
      <a:accent2>
        <a:srgbClr val="003057"/>
      </a:accent2>
      <a:accent3>
        <a:srgbClr val="54585A"/>
      </a:accent3>
      <a:accent4>
        <a:srgbClr val="D6DBD4"/>
      </a:accent4>
      <a:accent5>
        <a:srgbClr val="F9F6E5"/>
      </a:accent5>
      <a:accent6>
        <a:srgbClr val="EAAA00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Tech_PPTtemplate_2021_wide" id="{E85096BA-033B-D848-B268-A76C8AE5D2A4}" vid="{C86BDF43-62E5-5C4C-BBB8-C9F548430792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GATech_PPTtemplate_2021_wide</Template>
  <TotalTime>16284</TotalTime>
  <Words>1073</Words>
  <Application>Microsoft Macintosh PowerPoint</Application>
  <PresentationFormat>Widescreen</PresentationFormat>
  <Paragraphs>234</Paragraphs>
  <Slides>20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Roboto Slab</vt:lpstr>
      <vt:lpstr>Times New Roman</vt:lpstr>
      <vt:lpstr>Roboto</vt:lpstr>
      <vt:lpstr>Cambria Math</vt:lpstr>
      <vt:lpstr>Calibri</vt:lpstr>
      <vt:lpstr>Wingdings</vt:lpstr>
      <vt:lpstr>Title Page</vt:lpstr>
      <vt:lpstr>Dividers</vt:lpstr>
      <vt:lpstr>Content Page</vt:lpstr>
      <vt:lpstr>Anomaly Detection in Temporal Multilayer Networks using GLMs and Tensor Decomposition</vt:lpstr>
      <vt:lpstr>Outline</vt:lpstr>
      <vt:lpstr>Outline</vt:lpstr>
      <vt:lpstr>Overview and Problem Definition </vt:lpstr>
      <vt:lpstr>Outline</vt:lpstr>
      <vt:lpstr>PowerPoint Presentation</vt:lpstr>
      <vt:lpstr>PowerPoint Presentation</vt:lpstr>
      <vt:lpstr>Outline</vt:lpstr>
      <vt:lpstr>PowerPoint Presentation</vt:lpstr>
      <vt:lpstr>PowerPoint Presentation</vt:lpstr>
      <vt:lpstr>PowerPoint Presentation</vt:lpstr>
      <vt:lpstr>Outline</vt:lpstr>
      <vt:lpstr>PowerPoint Presentation</vt:lpstr>
      <vt:lpstr>PowerPoint Presentation</vt:lpstr>
      <vt:lpstr>Outline</vt:lpstr>
      <vt:lpstr>PowerPoint Presentation</vt:lpstr>
      <vt:lpstr>PowerPoint Presentation</vt:lpstr>
      <vt:lpstr>Outline</vt:lpstr>
      <vt:lpstr>PowerPoint Presentation</vt:lpstr>
      <vt:lpstr>Thank you  contact info: mqorbani3@gatech.edu  LinkedIn: </vt:lpstr>
    </vt:vector>
  </TitlesOfParts>
  <Company>Georgia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Shapes and Charts  Style Guide</dc:title>
  <dc:creator>Perez, Raul N</dc:creator>
  <cp:lastModifiedBy>Qorbani, Mahya</cp:lastModifiedBy>
  <cp:revision>36</cp:revision>
  <dcterms:created xsi:type="dcterms:W3CDTF">2022-08-24T13:02:54Z</dcterms:created>
  <dcterms:modified xsi:type="dcterms:W3CDTF">2023-10-20T04:49:12Z</dcterms:modified>
</cp:coreProperties>
</file>